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ags/tag21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2.xml" ContentType="application/vnd.openxmlformats-officedocument.presentationml.tags+xml"/>
  <Override PartName="/ppt/notesSlides/notesSlide28.xml" ContentType="application/vnd.openxmlformats-officedocument.presentationml.notesSlide+xml"/>
  <Override PartName="/ppt/tags/tag23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7"/>
  </p:notesMasterIdLst>
  <p:handoutMasterIdLst>
    <p:handoutMasterId r:id="rId48"/>
  </p:handoutMasterIdLst>
  <p:sldIdLst>
    <p:sldId id="256" r:id="rId2"/>
    <p:sldId id="297" r:id="rId3"/>
    <p:sldId id="303" r:id="rId4"/>
    <p:sldId id="298" r:id="rId5"/>
    <p:sldId id="299" r:id="rId6"/>
    <p:sldId id="300" r:id="rId7"/>
    <p:sldId id="301" r:id="rId8"/>
    <p:sldId id="310" r:id="rId9"/>
    <p:sldId id="302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309" r:id="rId26"/>
    <p:sldId id="281" r:id="rId27"/>
    <p:sldId id="304" r:id="rId28"/>
    <p:sldId id="305" r:id="rId29"/>
    <p:sldId id="282" r:id="rId30"/>
    <p:sldId id="283" r:id="rId31"/>
    <p:sldId id="306" r:id="rId32"/>
    <p:sldId id="284" r:id="rId33"/>
    <p:sldId id="307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3" r:id="rId42"/>
    <p:sldId id="294" r:id="rId43"/>
    <p:sldId id="295" r:id="rId44"/>
    <p:sldId id="308" r:id="rId45"/>
    <p:sldId id="311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325B"/>
    <a:srgbClr val="CC6600"/>
    <a:srgbClr val="FF33CC"/>
    <a:srgbClr val="00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21" autoAdjust="0"/>
    <p:restoredTop sz="94660"/>
  </p:normalViewPr>
  <p:slideViewPr>
    <p:cSldViewPr>
      <p:cViewPr varScale="1">
        <p:scale>
          <a:sx n="67" d="100"/>
          <a:sy n="67" d="100"/>
        </p:scale>
        <p:origin x="-12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B818308-A383-4E5E-B3FB-7AC036ECB35B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C53452A-58C3-48AB-96F2-1C9F28527A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502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E26A821-326D-4AA8-8478-755B2C420A5A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A71DC5D-FD0F-4D98-865D-E09D15441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015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3D93203-E15F-420A-8526-65E6D31EA16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28380F-B6F6-495E-8F27-638E13CA4BB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B40FFD-82A3-4A63-84CB-93AC89093B2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76CD1EC-4315-4CFF-A679-5C61AD08EB0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B655E6-2157-47F9-A117-1552DE2799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C6F50C-3E36-4D65-A173-A138995FE0D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73F6E23-8077-48B0-B45F-C6339740434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97E564-7CE6-4F56-9EF7-31F0424A5F8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50C6FD-27B4-4B58-A434-D031B0F2699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2FA6F4F-D56E-4F0A-8452-015D9460A9A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65A3E6-2D17-4128-AA5F-C92331BEA4E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040012-FBF2-4A1E-B3D0-2FD8ED430F7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25EA44E-2ECD-45F5-885B-A219B568EBA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3EB8D4-0990-4E61-B7EA-68DC2CBA74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CB03B7E-1099-421F-AEA9-D6A7CB4BEA6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6D8161D-59E9-40EA-B31E-138D4CD8D66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4A8B2B-DFC1-4CE5-AC3B-9A9CE34EB91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9CCC44-42EC-435E-A5F5-D42C7B7FC4B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C3F5BC7-7C3C-4FE4-A2CC-D01FAB77129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CB0D83-2CED-4B24-BCDD-91F1DAD2819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D493B56-218A-4F66-A0B9-932D8AD6AAE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8E5E05-EC80-4165-95C7-5E0A2F75F62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046DBD-5456-4AE7-850A-7E77491BAB9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59D6AC-C273-4398-9D76-AA7846C2586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37D2E5C-09E7-4633-8C66-F97654F0E85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A14EF2-1076-44A6-8172-647007DA26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7AEDAB-A06C-435F-B8E8-48CD372FFF5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E63FB3-9030-4B77-8DBA-2E2EAD68B75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7A745C-EA6B-4F77-B0FF-16B8DD0D2B9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B94544-BC48-4E15-809C-2DAE6E2E221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9048E9-13A8-4039-A797-C50F88253EE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13FCF7-7A2B-4596-BE15-CF9B6484B38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5EA93FF-3FAB-4D51-ACAD-1740C6F03F8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013BE61-5403-4665-992A-FFE28A9988B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A1C0FD-1787-4402-A9EF-FF9F5CCF440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495698-9A8E-4412-999F-0F2F437B0CD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EC848F-7ACB-4C6F-99D1-CEDAAFB8354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77F45B-2AC5-4CEB-B520-B40CFCC3EA9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E016BD-F05C-4D53-A359-32A5428371B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80B3A3-5FAC-40FA-8999-8D361FCBF6A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1F1B91-FF48-4310-89C3-5BD507AF9FE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81CA94-4534-46BA-8556-CBA6F5EF59B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B62219-3971-47D7-AB85-BA058F1D185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9D98C5-C3FC-4B81-8677-D879037F34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515D88-8DCE-485E-93D7-2D796A734B9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D7DBC-137D-4A82-81C8-3FE29363F77F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27173-35BE-40F5-83FA-F3D8877B35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00284-B4C0-44CB-A0F4-36DC02DEE27A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E32F1-9E20-4B46-B17A-F8A1AEFF23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27AA92-FAE8-4965-9029-2A398D8DC98B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96A50-B64D-4162-A44F-5634BB39D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D19ED-2DE6-44D1-B5F1-50C30C3380CC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14164-7281-4A33-8C69-DD48A9F74D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877AC-91B5-45D8-AE91-23893BCAB35F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651C4-21D3-4337-9C9F-2B875E1184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51D80-C3A9-4487-811A-7A45EF5E868B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78AF3-4674-4BF5-9B6E-0099C3DA8F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C9096-4F60-479F-9A52-5E9D2BDE2BF0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45CB4-9BAF-4568-B8F2-19BD960BE8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18C8F-DE4D-454C-9FEF-1C22D9393DC1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88436-ACA0-4379-851C-ABC7841657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AC3B2-2819-43BB-A2D2-BE80BEB0489A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5C892-20F6-4DEC-A8BF-D57559828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6F51B-540C-40D4-AA15-B71DDF3C81E4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49089-4766-4468-B8DE-49A8BA5E83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2945F-C98E-4779-BC66-AFC0BDB3E758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90CB4-E281-4B73-A57D-5BB6E646F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A2091-746C-40FF-877E-4A7539F2C3F1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8306A-1868-4120-B3E5-6DFC5BA3AF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08C7B3-F9DE-4E3D-A8F4-6677F8F36C1D}" type="datetimeFigureOut">
              <a:rPr lang="en-US"/>
              <a:pPr>
                <a:defRPr/>
              </a:pPr>
              <a:t>3/8/2012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5B105D-A05F-4369-AD5D-51DF4948F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8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 spd="slow"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bg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Karen\Music\Will%20King\Spanish%20Cafe\01%20Rumba%20Mia%20(My%20Rumba).wma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Karen\Music\Will%20King\Spanish%20Cafe\02%20Lagrimas%20del%20Cielo%20(Tears%20from%20the%20Sky).wma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Karen\Music\Will%20King\Spanish%20Cafe\01%20Rumba%20Mia%20(My%20Rumba).wma" TargetMode="External"/><Relationship Id="rId1" Type="http://schemas.openxmlformats.org/officeDocument/2006/relationships/tags" Target="../tags/tag23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57200"/>
            <a:ext cx="6400800" cy="762000"/>
          </a:xfrm>
        </p:spPr>
        <p:txBody>
          <a:bodyPr/>
          <a:lstStyle/>
          <a:p>
            <a:r>
              <a:rPr lang="en-US" smtClean="0">
                <a:solidFill>
                  <a:srgbClr val="00B050"/>
                </a:solidFill>
                <a:latin typeface="Arial Black" pitchFamily="34" charset="0"/>
              </a:rPr>
              <a:t>Why learn Spanish?</a:t>
            </a:r>
          </a:p>
        </p:txBody>
      </p:sp>
      <p:pic>
        <p:nvPicPr>
          <p:cNvPr id="4" name="Picture 3" descr="FlagsHispanic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0713" y="1409700"/>
            <a:ext cx="53625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01 Rumba Mia (My Rumba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586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3"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200400"/>
            <a:ext cx="7315200" cy="1066800"/>
          </a:xfrm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</a:rPr>
              <a:t>Learning</a:t>
            </a:r>
            <a:r>
              <a:rPr lang="en-US" b="1" smtClean="0"/>
              <a:t> </a:t>
            </a:r>
            <a:r>
              <a:rPr lang="en-US" b="1" i="1" smtClean="0">
                <a:solidFill>
                  <a:srgbClr val="00B050"/>
                </a:solidFill>
              </a:rPr>
              <a:t>Spanish</a:t>
            </a:r>
            <a:r>
              <a:rPr lang="en-US" b="1" smtClean="0"/>
              <a:t> </a:t>
            </a:r>
            <a:r>
              <a:rPr lang="en-US" b="1" smtClean="0">
                <a:solidFill>
                  <a:schemeClr val="bg1"/>
                </a:solidFill>
              </a:rPr>
              <a:t>is actually </a:t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rgbClr val="FF0000"/>
                </a:solidFill>
              </a:rPr>
              <a:t>preventive medicine</a:t>
            </a:r>
            <a:r>
              <a:rPr lang="en-US" b="1" smtClean="0">
                <a:solidFill>
                  <a:schemeClr val="bg1"/>
                </a:solidFill>
              </a:rPr>
              <a:t>!</a:t>
            </a:r>
            <a:endParaRPr lang="en-US" smtClean="0">
              <a:solidFill>
                <a:schemeClr val="bg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62000" y="4191000"/>
            <a:ext cx="7391400" cy="18288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Speaking two languages </a:t>
            </a:r>
            <a:b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reduces your chances of developing dementia, including Alzheimer's Disease. </a:t>
            </a:r>
          </a:p>
        </p:txBody>
      </p:sp>
      <p:pic>
        <p:nvPicPr>
          <p:cNvPr id="65538" name="Picture 2" descr="http://www.ucdmc.ucdavis.edu/welcome/features/20071017_Medicine_whitematter/Photos/head_and_bra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3048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0109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295400" y="4724400"/>
            <a:ext cx="6400800" cy="17526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Studying languages can improve your memory and slow age-related decline in mental acuity. </a:t>
            </a:r>
          </a:p>
          <a:p>
            <a:endParaRPr lang="en-US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90600" y="2590800"/>
            <a:ext cx="7162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 b="1" i="1">
                <a:solidFill>
                  <a:srgbClr val="C00000"/>
                </a:solidFill>
                <a:latin typeface="Book Antiqua" pitchFamily="18" charset="0"/>
              </a:rPr>
              <a:t>Bilingualism</a:t>
            </a:r>
            <a:r>
              <a:rPr lang="en-US" sz="4000">
                <a:latin typeface="Book Antiqua" pitchFamily="18" charset="0"/>
              </a:rPr>
              <a:t> </a:t>
            </a:r>
            <a:r>
              <a:rPr lang="en-US" sz="4000">
                <a:solidFill>
                  <a:schemeClr val="bg1"/>
                </a:solidFill>
                <a:latin typeface="Book Antiqua" pitchFamily="18" charset="0"/>
              </a:rPr>
              <a:t>enhances mental abilities in both </a:t>
            </a:r>
            <a:r>
              <a:rPr lang="en-US" sz="4000" b="1" i="1">
                <a:solidFill>
                  <a:srgbClr val="0070C0"/>
                </a:solidFill>
                <a:latin typeface="Book Antiqua" pitchFamily="18" charset="0"/>
              </a:rPr>
              <a:t>children</a:t>
            </a:r>
            <a:r>
              <a:rPr lang="en-US" sz="4000">
                <a:latin typeface="Book Antiqua" pitchFamily="18" charset="0"/>
              </a:rPr>
              <a:t> </a:t>
            </a:r>
            <a:r>
              <a:rPr lang="en-US" sz="4000">
                <a:solidFill>
                  <a:schemeClr val="bg1"/>
                </a:solidFill>
                <a:latin typeface="Book Antiqua" pitchFamily="18" charset="0"/>
              </a:rPr>
              <a:t>and older</a:t>
            </a:r>
            <a:r>
              <a:rPr lang="en-US" sz="4000">
                <a:latin typeface="Book Antiqua" pitchFamily="18" charset="0"/>
              </a:rPr>
              <a:t> </a:t>
            </a:r>
            <a:r>
              <a:rPr lang="en-US" sz="4000" b="1" i="1">
                <a:solidFill>
                  <a:srgbClr val="0070C0"/>
                </a:solidFill>
                <a:latin typeface="Book Antiqua" pitchFamily="18" charset="0"/>
              </a:rPr>
              <a:t>adults</a:t>
            </a:r>
            <a:r>
              <a:rPr lang="en-US" sz="4000">
                <a:solidFill>
                  <a:schemeClr val="bg1"/>
                </a:solidFill>
                <a:latin typeface="Book Antiqua" pitchFamily="18" charset="0"/>
              </a:rPr>
              <a:t>.</a:t>
            </a:r>
            <a:r>
              <a:rPr lang="en-US" sz="4000">
                <a:latin typeface="Book Antiqua" pitchFamily="18" charset="0"/>
              </a:rPr>
              <a:t> </a:t>
            </a:r>
          </a:p>
        </p:txBody>
      </p:sp>
      <p:pic>
        <p:nvPicPr>
          <p:cNvPr id="63490" name="Picture 2" descr="http://3.bp.blogspot.com/_JQoYdcg50hk/SEHk4tUtRkI/AAAAAAAAAI0/XvHidDjW4bM/s400/child+brain+development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228600"/>
            <a:ext cx="2070100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6" descr="http://services.epnet.com/getimage.aspx?imageiid=698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28600"/>
            <a:ext cx="1828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5507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267200"/>
            <a:ext cx="6400800" cy="12192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Learning a second language stimulates </a:t>
            </a:r>
            <a:r>
              <a:rPr lang="en-US" b="1" i="1" smtClean="0">
                <a:solidFill>
                  <a:srgbClr val="0070C0"/>
                </a:solidFill>
              </a:rPr>
              <a:t>creativity</a:t>
            </a:r>
            <a:r>
              <a:rPr lang="en-US" smtClean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609600"/>
            <a:ext cx="6400800" cy="1219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Studying another language makes you </a:t>
            </a:r>
            <a:r>
              <a:rPr lang="en-US" sz="3200" b="1" i="1" dirty="0">
                <a:solidFill>
                  <a:srgbClr val="FF0000"/>
                </a:solidFill>
                <a:latin typeface="+mn-lt"/>
                <a:cs typeface="+mn-cs"/>
              </a:rPr>
              <a:t>smarter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!</a:t>
            </a:r>
            <a:r>
              <a:rPr lang="en-US" sz="3200" dirty="0"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2667000"/>
            <a:ext cx="6400800" cy="12192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Your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en-US" sz="3200" b="1" i="1" dirty="0">
                <a:solidFill>
                  <a:srgbClr val="0070C0"/>
                </a:solidFill>
                <a:latin typeface="+mn-lt"/>
                <a:cs typeface="+mn-cs"/>
              </a:rPr>
              <a:t>critical </a:t>
            </a:r>
            <a:r>
              <a:rPr lang="en-US" sz="3200" b="1" i="1" dirty="0">
                <a:solidFill>
                  <a:srgbClr val="FF0000"/>
                </a:solidFill>
                <a:latin typeface="+mn-lt"/>
                <a:cs typeface="+mn-cs"/>
              </a:rPr>
              <a:t>thinking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skills improve as you learn to view things through a different lens.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 advTm="13479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1371600" y="533400"/>
            <a:ext cx="6400800" cy="1219200"/>
          </a:xfrm>
        </p:spPr>
        <p:txBody>
          <a:bodyPr/>
          <a:lstStyle/>
          <a:p>
            <a:r>
              <a:rPr lang="en-US" b="1" smtClean="0">
                <a:solidFill>
                  <a:srgbClr val="7030A0"/>
                </a:solidFill>
              </a:rPr>
              <a:t>For many, learning Spanish is rapidly becoming a business necessity.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447800" y="3505200"/>
            <a:ext cx="6400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sz="3200" b="1">
                <a:solidFill>
                  <a:srgbClr val="00B050"/>
                </a:solidFill>
                <a:latin typeface="Book Antiqua" pitchFamily="18" charset="0"/>
              </a:rPr>
              <a:t>Think of the impact in business when you can speak the native language of 300 million native speakers of Spanish. 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447800" y="1828800"/>
            <a:ext cx="6400800" cy="167640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rgbClr val="FF0000"/>
                </a:solidFill>
                <a:latin typeface="+mn-lt"/>
                <a:cs typeface="+mn-cs"/>
              </a:rPr>
              <a:t>Learning Spanish will enable you to better communicate with Spanish speaking employees or co-workers. </a:t>
            </a:r>
          </a:p>
        </p:txBody>
      </p:sp>
    </p:spTree>
    <p:custDataLst>
      <p:tags r:id="rId1"/>
    </p:custDataLst>
  </p:cSld>
  <p:clrMapOvr>
    <a:masterClrMapping/>
  </p:clrMapOvr>
  <p:transition spd="slow" advTm="17737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6387" name="Subtitle 2"/>
          <p:cNvSpPr>
            <a:spLocks noGrp="1"/>
          </p:cNvSpPr>
          <p:nvPr>
            <p:ph type="subTitle" idx="1"/>
          </p:nvPr>
        </p:nvSpPr>
        <p:spPr>
          <a:xfrm>
            <a:off x="3124200" y="457200"/>
            <a:ext cx="5181600" cy="16764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In North America, </a:t>
            </a:r>
            <a:r>
              <a:rPr lang="en-US" b="1" i="1" smtClean="0">
                <a:solidFill>
                  <a:srgbClr val="00B050"/>
                </a:solidFill>
              </a:rPr>
              <a:t>Hispanic</a:t>
            </a:r>
            <a:r>
              <a:rPr lang="en-US" smtClean="0">
                <a:solidFill>
                  <a:schemeClr val="bg1"/>
                </a:solidFill>
              </a:rPr>
              <a:t> consumers are the fastest-growing market segment.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352800" y="2590800"/>
            <a:ext cx="5105400" cy="1752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Having </a:t>
            </a:r>
            <a:r>
              <a:rPr lang="en-US" sz="3200" b="1" i="1" dirty="0">
                <a:solidFill>
                  <a:srgbClr val="00B050"/>
                </a:solidFill>
                <a:latin typeface="+mn-lt"/>
                <a:cs typeface="+mn-cs"/>
              </a:rPr>
              <a:t>Spanish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 fluency on your resume will give you an advantage over your competitor.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6389" name="Picture 2" descr="http://www.resume-help.org/images/project_manager_resume_exampl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381000"/>
            <a:ext cx="2451100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1045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ubtitle 2"/>
          <p:cNvSpPr>
            <a:spLocks noGrp="1"/>
          </p:cNvSpPr>
          <p:nvPr>
            <p:ph type="subTitle" idx="1"/>
          </p:nvPr>
        </p:nvSpPr>
        <p:spPr>
          <a:xfrm>
            <a:off x="533400" y="381000"/>
            <a:ext cx="3657600" cy="1981200"/>
          </a:xfrm>
        </p:spPr>
        <p:txBody>
          <a:bodyPr/>
          <a:lstStyle/>
          <a:p>
            <a:pPr algn="r"/>
            <a:r>
              <a:rPr lang="en-US" smtClean="0">
                <a:solidFill>
                  <a:schemeClr val="bg1"/>
                </a:solidFill>
              </a:rPr>
              <a:t>Knowing Spanish is helpful if you work in </a:t>
            </a:r>
            <a:r>
              <a:rPr lang="en-US" b="1" smtClean="0">
                <a:solidFill>
                  <a:srgbClr val="05325B"/>
                </a:solidFill>
              </a:rPr>
              <a:t>healthcare</a:t>
            </a:r>
            <a:r>
              <a:rPr lang="en-US" smtClean="0">
                <a:solidFill>
                  <a:srgbClr val="05325B"/>
                </a:solidFill>
              </a:rPr>
              <a:t> </a:t>
            </a:r>
            <a:r>
              <a:rPr lang="en-US" smtClean="0">
                <a:solidFill>
                  <a:schemeClr val="bg1"/>
                </a:solidFill>
              </a:rPr>
              <a:t>or</a:t>
            </a:r>
            <a:r>
              <a:rPr lang="en-US" smtClean="0"/>
              <a:t> </a:t>
            </a:r>
            <a:r>
              <a:rPr lang="en-US" b="1" smtClean="0">
                <a:solidFill>
                  <a:srgbClr val="FF33CC"/>
                </a:solidFill>
              </a:rPr>
              <a:t>education</a:t>
            </a:r>
            <a:r>
              <a:rPr lang="en-US" smtClean="0">
                <a:solidFill>
                  <a:schemeClr val="bg1"/>
                </a:solidFill>
              </a:rPr>
              <a:t>.</a:t>
            </a:r>
            <a:r>
              <a:rPr lang="en-US" smtClean="0"/>
              <a:t>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419600" y="4648200"/>
            <a:ext cx="3505200" cy="17526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The </a:t>
            </a:r>
            <a:r>
              <a:rPr lang="en-US" sz="3200" b="1" dirty="0">
                <a:solidFill>
                  <a:srgbClr val="FFFF00"/>
                </a:solidFill>
                <a:latin typeface="+mn-lt"/>
                <a:cs typeface="+mn-cs"/>
              </a:rPr>
              <a:t>building trades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are employing more and more Spanish speaking workers.</a:t>
            </a:r>
          </a:p>
        </p:txBody>
      </p:sp>
      <p:pic>
        <p:nvPicPr>
          <p:cNvPr id="17412" name="Picture 2" descr="http://www.allhealthjobs.com/images/doctor-nurse-surge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228600"/>
            <a:ext cx="36798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http://www.scps.k12.fl.us/HR/_img/teacher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5800" y="2362200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2" name="Picture 6" descr="http://www.thelakesideschool.org/pages/programs/images/Bldg-Trad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29718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3868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8435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24384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If you are </a:t>
            </a:r>
            <a:r>
              <a:rPr lang="en-US" b="1" i="1" smtClean="0">
                <a:solidFill>
                  <a:srgbClr val="FF0000"/>
                </a:solidFill>
              </a:rPr>
              <a:t>bilingual</a:t>
            </a:r>
            <a:r>
              <a:rPr lang="en-US" smtClean="0">
                <a:solidFill>
                  <a:schemeClr val="bg1"/>
                </a:solidFill>
              </a:rPr>
              <a:t>, you will have </a:t>
            </a:r>
            <a:r>
              <a:rPr lang="en-US" sz="4000" b="1" smtClean="0">
                <a:solidFill>
                  <a:srgbClr val="00B050"/>
                </a:solidFill>
              </a:rPr>
              <a:t>more career choices</a:t>
            </a:r>
            <a:r>
              <a:rPr lang="en-US" smtClean="0"/>
              <a:t> </a:t>
            </a:r>
            <a:r>
              <a:rPr lang="en-US" smtClean="0">
                <a:solidFill>
                  <a:schemeClr val="bg1"/>
                </a:solidFill>
              </a:rPr>
              <a:t>than your </a:t>
            </a:r>
            <a:r>
              <a:rPr lang="en-US" b="1" i="1" smtClean="0">
                <a:solidFill>
                  <a:srgbClr val="0070C0"/>
                </a:solidFill>
              </a:rPr>
              <a:t>monolingual</a:t>
            </a:r>
            <a:r>
              <a:rPr lang="en-US" smtClean="0"/>
              <a:t> </a:t>
            </a:r>
            <a:r>
              <a:rPr lang="en-US" smtClean="0">
                <a:solidFill>
                  <a:schemeClr val="bg1"/>
                </a:solidFill>
              </a:rPr>
              <a:t>counterpart. </a:t>
            </a:r>
          </a:p>
        </p:txBody>
      </p:sp>
      <p:pic>
        <p:nvPicPr>
          <p:cNvPr id="53250" name="Picture 2" descr="http://spanish-translation-blog.spanishtranslation.us/wp-content/uploads/2008/08/jc-penne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2667000"/>
            <a:ext cx="5105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7956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19459" name="Subtitle 2"/>
          <p:cNvSpPr>
            <a:spLocks noGrp="1"/>
          </p:cNvSpPr>
          <p:nvPr>
            <p:ph type="subTitle" idx="1"/>
          </p:nvPr>
        </p:nvSpPr>
        <p:spPr>
          <a:xfrm>
            <a:off x="381000" y="304800"/>
            <a:ext cx="3276600" cy="3581400"/>
          </a:xfrm>
        </p:spPr>
        <p:txBody>
          <a:bodyPr/>
          <a:lstStyle/>
          <a:p>
            <a:pPr algn="r"/>
            <a:r>
              <a:rPr lang="en-US" b="1" smtClean="0">
                <a:solidFill>
                  <a:srgbClr val="00B050"/>
                </a:solidFill>
              </a:rPr>
              <a:t>Globalization</a:t>
            </a:r>
            <a:r>
              <a:rPr lang="en-US" b="1" smtClean="0">
                <a:solidFill>
                  <a:schemeClr val="bg1"/>
                </a:solidFill>
              </a:rPr>
              <a:t>, with it's </a:t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chemeClr val="bg1"/>
                </a:solidFill>
              </a:rPr>
              <a:t>free trade agreements, </a:t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chemeClr val="bg1"/>
                </a:solidFill>
              </a:rPr>
              <a:t>is shrinking </a:t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chemeClr val="bg1"/>
                </a:solidFill>
              </a:rPr>
              <a:t>the business </a:t>
            </a:r>
            <a:br>
              <a:rPr lang="en-US" b="1" smtClean="0">
                <a:solidFill>
                  <a:schemeClr val="bg1"/>
                </a:solidFill>
              </a:rPr>
            </a:br>
            <a:r>
              <a:rPr lang="en-US" b="1" smtClean="0">
                <a:solidFill>
                  <a:schemeClr val="bg1"/>
                </a:solidFill>
              </a:rPr>
              <a:t>world. </a:t>
            </a:r>
            <a:endParaRPr lang="en-US" smtClean="0">
              <a:solidFill>
                <a:schemeClr val="bg1"/>
              </a:solidFill>
            </a:endParaRPr>
          </a:p>
        </p:txBody>
      </p:sp>
      <p:pic>
        <p:nvPicPr>
          <p:cNvPr id="19460" name="Picture 2" descr="http://www.uweb.ucsb.edu/~rachelreeves/globalizati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457200"/>
            <a:ext cx="47482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143000" y="5105400"/>
            <a:ext cx="6400800" cy="12954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b="1" dirty="0">
                <a:solidFill>
                  <a:schemeClr val="bg1"/>
                </a:solidFill>
                <a:latin typeface="+mn-lt"/>
                <a:cs typeface="+mn-cs"/>
              </a:rPr>
              <a:t>Those who know more than one language will have an </a:t>
            </a:r>
            <a:r>
              <a:rPr lang="en-US" sz="2800" b="1" dirty="0">
                <a:solidFill>
                  <a:srgbClr val="00B050"/>
                </a:solidFill>
                <a:latin typeface="+mn-lt"/>
                <a:cs typeface="+mn-cs"/>
              </a:rPr>
              <a:t>advantage</a:t>
            </a:r>
            <a:r>
              <a:rPr lang="en-US" sz="2800" b="1" dirty="0">
                <a:solidFill>
                  <a:schemeClr val="bg1"/>
                </a:solidFill>
                <a:latin typeface="+mn-lt"/>
                <a:cs typeface="+mn-cs"/>
              </a:rPr>
              <a:t>.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endParaRPr lang="en-US" sz="28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 advTm="766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6866" name="Picture 2" descr="http://apod.nasa.gov/apod/image/0512/m31_gendler_Nmosaic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Subtitle 2"/>
          <p:cNvSpPr>
            <a:spLocks noGrp="1"/>
          </p:cNvSpPr>
          <p:nvPr>
            <p:ph type="subTitle" idx="1"/>
          </p:nvPr>
        </p:nvSpPr>
        <p:spPr>
          <a:xfrm>
            <a:off x="2743200" y="0"/>
            <a:ext cx="6400800" cy="1295400"/>
          </a:xfrm>
        </p:spPr>
        <p:txBody>
          <a:bodyPr/>
          <a:lstStyle/>
          <a:p>
            <a:r>
              <a:rPr lang="en-US" b="1" smtClean="0"/>
              <a:t>Learning </a:t>
            </a:r>
            <a:r>
              <a:rPr lang="en-US" b="1" i="1" smtClean="0"/>
              <a:t>Spanish</a:t>
            </a:r>
            <a:r>
              <a:rPr lang="en-US" b="1" smtClean="0"/>
              <a:t> will (truly) </a:t>
            </a:r>
            <a:br>
              <a:rPr lang="en-US" b="1" smtClean="0"/>
            </a:br>
            <a:r>
              <a:rPr lang="en-US" b="1" smtClean="0"/>
              <a:t>expand your universe.</a:t>
            </a:r>
            <a:endParaRPr lang="en-US" smtClean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0" y="5257800"/>
            <a:ext cx="70104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dirty="0">
                <a:latin typeface="+mn-lt"/>
                <a:cs typeface="+mn-cs"/>
              </a:rPr>
              <a:t>“…the limits of my language are the limits of my universe...“ </a:t>
            </a:r>
          </a:p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dirty="0">
                <a:latin typeface="+mn-lt"/>
                <a:cs typeface="+mn-cs"/>
              </a:rPr>
              <a:t>Austrian philosopher Ludwig Wittgenstein</a:t>
            </a:r>
          </a:p>
        </p:txBody>
      </p:sp>
    </p:spTree>
    <p:custDataLst>
      <p:tags r:id="rId1"/>
    </p:custDataLst>
  </p:cSld>
  <p:clrMapOvr>
    <a:masterClrMapping/>
  </p:clrMapOvr>
  <p:transition spd="slow" advTm="9734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3400"/>
            <a:ext cx="6400800" cy="5638800"/>
          </a:xfrm>
        </p:spPr>
        <p:txBody>
          <a:bodyPr/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As the Hispanic population continues to grow at a disproportionate rate, it becomes more likely that you  </a:t>
            </a:r>
            <a:r>
              <a:rPr lang="en-US" sz="3600" b="1" i="1" dirty="0" smtClean="0">
                <a:solidFill>
                  <a:srgbClr val="0070C0"/>
                </a:solidFill>
              </a:rPr>
              <a:t>marry</a:t>
            </a:r>
            <a:r>
              <a:rPr lang="en-US" sz="3600" b="1" dirty="0" smtClean="0">
                <a:solidFill>
                  <a:srgbClr val="C00000"/>
                </a:solidFill>
              </a:rPr>
              <a:t> into a Spanish speaking family, have Spanish speaking </a:t>
            </a:r>
            <a:r>
              <a:rPr lang="en-US" sz="3600" b="1" i="1" dirty="0" smtClean="0">
                <a:solidFill>
                  <a:srgbClr val="0070C0"/>
                </a:solidFill>
              </a:rPr>
              <a:t>neighbors</a:t>
            </a:r>
            <a:r>
              <a:rPr lang="en-US" sz="3600" b="1" dirty="0" smtClean="0">
                <a:solidFill>
                  <a:srgbClr val="C00000"/>
                </a:solidFill>
              </a:rPr>
              <a:t> or encounter Spanish speaking people in your </a:t>
            </a:r>
            <a:r>
              <a:rPr lang="en-US" sz="3600" b="1" i="1" dirty="0" smtClean="0">
                <a:solidFill>
                  <a:srgbClr val="0070C0"/>
                </a:solidFill>
              </a:rPr>
              <a:t>daily</a:t>
            </a:r>
            <a:r>
              <a:rPr lang="en-US" sz="3600" b="1" dirty="0" smtClean="0">
                <a:solidFill>
                  <a:srgbClr val="C00000"/>
                </a:solidFill>
              </a:rPr>
              <a:t> rounds. </a:t>
            </a:r>
          </a:p>
        </p:txBody>
      </p:sp>
    </p:spTree>
    <p:custDataLst>
      <p:tags r:id="rId1"/>
    </p:custDataLst>
  </p:cSld>
  <p:clrMapOvr>
    <a:masterClrMapping/>
  </p:clrMapOvr>
  <p:transition spd="slow" advTm="12449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57800" y="457200"/>
            <a:ext cx="3505200" cy="15240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b="1" dirty="0">
                <a:solidFill>
                  <a:srgbClr val="00B050"/>
                </a:solidFill>
              </a:rPr>
              <a:t>Spanish, </a:t>
            </a:r>
            <a:endParaRPr lang="en-US" b="1" dirty="0" smtClean="0">
              <a:solidFill>
                <a:srgbClr val="00B050"/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b="1" dirty="0" smtClean="0">
                <a:solidFill>
                  <a:srgbClr val="00B050"/>
                </a:solidFill>
              </a:rPr>
              <a:t>Spanish </a:t>
            </a:r>
            <a:r>
              <a:rPr lang="en-US" sz="3900" b="1" dirty="0">
                <a:solidFill>
                  <a:schemeClr val="bg1"/>
                </a:solidFill>
              </a:rPr>
              <a:t>everywhere</a:t>
            </a:r>
            <a:r>
              <a:rPr lang="en-US" sz="3900" b="1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99332" name="Picture 4" descr="http://www.omhrc.gov/images/DSHispanicsLatinos/images/DSHispanicLatino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554038"/>
            <a:ext cx="5029200" cy="371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762000" y="4419600"/>
            <a:ext cx="7391400" cy="1371600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There will continue to be an enormous increase in </a:t>
            </a:r>
            <a:r>
              <a:rPr lang="en-US" sz="3200" b="1" i="1" dirty="0">
                <a:solidFill>
                  <a:srgbClr val="00B050"/>
                </a:solidFill>
                <a:latin typeface="+mn-lt"/>
                <a:cs typeface="+mn-cs"/>
              </a:rPr>
              <a:t>Spanish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language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usage in the </a:t>
            </a:r>
            <a:r>
              <a:rPr lang="en-US" sz="3200" b="1" dirty="0">
                <a:solidFill>
                  <a:srgbClr val="FF0000"/>
                </a:solidFill>
                <a:latin typeface="+mn-lt"/>
                <a:cs typeface="+mn-cs"/>
              </a:rPr>
              <a:t>U</a:t>
            </a:r>
            <a:r>
              <a:rPr lang="en-US" sz="3200" b="1" dirty="0">
                <a:solidFill>
                  <a:srgbClr val="002060"/>
                </a:solidFill>
                <a:latin typeface="+mn-lt"/>
                <a:cs typeface="+mn-cs"/>
              </a:rPr>
              <a:t>n</a:t>
            </a:r>
            <a:r>
              <a:rPr lang="en-US" sz="3200" b="1" dirty="0">
                <a:solidFill>
                  <a:srgbClr val="FF0000"/>
                </a:solidFill>
                <a:latin typeface="+mn-lt"/>
                <a:cs typeface="+mn-cs"/>
              </a:rPr>
              <a:t>i</a:t>
            </a:r>
            <a:r>
              <a:rPr lang="en-US" sz="3200" b="1" dirty="0">
                <a:solidFill>
                  <a:srgbClr val="002060"/>
                </a:solidFill>
                <a:latin typeface="+mn-lt"/>
                <a:cs typeface="+mn-cs"/>
              </a:rPr>
              <a:t>t</a:t>
            </a:r>
            <a:r>
              <a:rPr lang="en-US" sz="3200" b="1" dirty="0">
                <a:solidFill>
                  <a:srgbClr val="FF0000"/>
                </a:solidFill>
                <a:latin typeface="+mn-lt"/>
                <a:cs typeface="+mn-cs"/>
              </a:rPr>
              <a:t>e</a:t>
            </a:r>
            <a:r>
              <a:rPr lang="en-US" sz="3200" b="1" dirty="0">
                <a:solidFill>
                  <a:srgbClr val="002060"/>
                </a:solidFill>
                <a:latin typeface="+mn-lt"/>
                <a:cs typeface="+mn-cs"/>
              </a:rPr>
              <a:t>d</a:t>
            </a:r>
            <a:r>
              <a:rPr lang="en-US" sz="3200" b="1" dirty="0">
                <a:solidFill>
                  <a:srgbClr val="FF0000"/>
                </a:solidFill>
                <a:latin typeface="+mn-lt"/>
                <a:cs typeface="+mn-cs"/>
              </a:rPr>
              <a:t> S</a:t>
            </a:r>
            <a:r>
              <a:rPr lang="en-US" sz="3200" b="1" dirty="0">
                <a:solidFill>
                  <a:srgbClr val="002060"/>
                </a:solidFill>
                <a:latin typeface="+mn-lt"/>
                <a:cs typeface="+mn-cs"/>
              </a:rPr>
              <a:t>t</a:t>
            </a:r>
            <a:r>
              <a:rPr lang="en-US" sz="32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sz="3200" b="1" dirty="0">
                <a:solidFill>
                  <a:srgbClr val="002060"/>
                </a:solidFill>
                <a:latin typeface="+mn-lt"/>
                <a:cs typeface="+mn-cs"/>
              </a:rPr>
              <a:t>t</a:t>
            </a:r>
            <a:r>
              <a:rPr lang="en-US" sz="3200" b="1" dirty="0">
                <a:solidFill>
                  <a:srgbClr val="FF0000"/>
                </a:solidFill>
                <a:latin typeface="+mn-lt"/>
                <a:cs typeface="+mn-cs"/>
              </a:rPr>
              <a:t>e</a:t>
            </a:r>
            <a:r>
              <a:rPr lang="en-US" sz="3200" b="1" dirty="0">
                <a:solidFill>
                  <a:srgbClr val="002060"/>
                </a:solidFill>
                <a:latin typeface="+mn-lt"/>
                <a:cs typeface="+mn-cs"/>
              </a:rPr>
              <a:t>s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.</a:t>
            </a:r>
            <a:r>
              <a:rPr lang="en-US" sz="3200" dirty="0">
                <a:latin typeface="+mn-lt"/>
                <a:cs typeface="+mn-cs"/>
              </a:rPr>
              <a:t>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Tm="112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2531" name="Subtitle 2"/>
          <p:cNvSpPr>
            <a:spLocks noGrp="1"/>
          </p:cNvSpPr>
          <p:nvPr>
            <p:ph type="subTitle" idx="1"/>
          </p:nvPr>
        </p:nvSpPr>
        <p:spPr>
          <a:xfrm>
            <a:off x="228600" y="304800"/>
            <a:ext cx="4343400" cy="1524000"/>
          </a:xfrm>
        </p:spPr>
        <p:txBody>
          <a:bodyPr/>
          <a:lstStyle/>
          <a:p>
            <a:r>
              <a:rPr lang="en-US" b="1" smtClean="0">
                <a:solidFill>
                  <a:srgbClr val="C00000"/>
                </a:solidFill>
              </a:rPr>
              <a:t>Spanish speakers are no longer on just the border states and big cities.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1905000"/>
            <a:ext cx="3657600" cy="1905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b="1" dirty="0">
                <a:solidFill>
                  <a:srgbClr val="CC6600"/>
                </a:solidFill>
                <a:latin typeface="+mn-lt"/>
                <a:cs typeface="+mn-cs"/>
              </a:rPr>
              <a:t>Today, nearly all areas have an Hispanic population. 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581400" y="4343400"/>
            <a:ext cx="4267200" cy="190500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b="1" dirty="0">
                <a:solidFill>
                  <a:srgbClr val="002060"/>
                </a:solidFill>
                <a:latin typeface="+mn-lt"/>
                <a:cs typeface="+mn-cs"/>
              </a:rPr>
              <a:t>Wouldn't it be nice to say hello and chat with your fellow </a:t>
            </a:r>
            <a:r>
              <a:rPr lang="en-US" sz="2800" b="1" dirty="0" err="1">
                <a:solidFill>
                  <a:srgbClr val="002060"/>
                </a:solidFill>
                <a:latin typeface="+mn-lt"/>
                <a:cs typeface="+mn-cs"/>
              </a:rPr>
              <a:t>paisanos</a:t>
            </a:r>
            <a:r>
              <a:rPr lang="en-US" sz="2800" b="1" dirty="0">
                <a:solidFill>
                  <a:srgbClr val="002060"/>
                </a:solidFill>
                <a:latin typeface="+mn-lt"/>
                <a:cs typeface="+mn-cs"/>
              </a:rPr>
              <a:t> (countrymen)?</a:t>
            </a:r>
          </a:p>
        </p:txBody>
      </p:sp>
      <p:pic>
        <p:nvPicPr>
          <p:cNvPr id="22534" name="Picture 2" descr="http://crownseo.com/images/hispanic_populatio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28600"/>
            <a:ext cx="4332288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6" descr="http://rlv.zcache.com/hola_postcard-p239852916648575817trdg_4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39624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ubtitle 2"/>
          <p:cNvSpPr>
            <a:spLocks noGrp="1"/>
          </p:cNvSpPr>
          <p:nvPr>
            <p:ph type="subTitle" idx="1"/>
          </p:nvPr>
        </p:nvSpPr>
        <p:spPr>
          <a:xfrm>
            <a:off x="1447800" y="457200"/>
            <a:ext cx="6400800" cy="1219200"/>
          </a:xfrm>
        </p:spPr>
        <p:txBody>
          <a:bodyPr/>
          <a:lstStyle/>
          <a:p>
            <a:r>
              <a:rPr lang="en-US" b="1" smtClean="0">
                <a:solidFill>
                  <a:srgbClr val="002060"/>
                </a:solidFill>
              </a:rPr>
              <a:t>Knowing Spanish will completely transform your travel experience.</a:t>
            </a:r>
            <a:endParaRPr lang="en-US" smtClean="0">
              <a:solidFill>
                <a:srgbClr val="00206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28600" y="5257800"/>
            <a:ext cx="8610600" cy="14478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An </a:t>
            </a:r>
            <a:r>
              <a:rPr lang="en-US" sz="3600" b="1" i="1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incredible adventure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awaits</a:t>
            </a:r>
            <a:r>
              <a:rPr lang="en-US" sz="2800" b="1" i="1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the traveler who speaks Spanish. </a:t>
            </a:r>
          </a:p>
        </p:txBody>
      </p:sp>
      <p:pic>
        <p:nvPicPr>
          <p:cNvPr id="23556" name="Picture 4" descr="http://www.atschool.net/images08/pics/inde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1371600"/>
            <a:ext cx="5791200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201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4579" name="Subtitle 2"/>
          <p:cNvSpPr>
            <a:spLocks noGrp="1"/>
          </p:cNvSpPr>
          <p:nvPr>
            <p:ph type="subTitle" idx="1"/>
          </p:nvPr>
        </p:nvSpPr>
        <p:spPr>
          <a:xfrm>
            <a:off x="1371600" y="609600"/>
            <a:ext cx="6400800" cy="19050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If you only speak English, you will visit only tourist attractions where everyone speaks some English. </a:t>
            </a:r>
          </a:p>
        </p:txBody>
      </p:sp>
      <p:pic>
        <p:nvPicPr>
          <p:cNvPr id="28674" name="Picture 2" descr="http://timesofindia.indiatimes.com/photo.cms?photoid=29273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3150" y="2667000"/>
            <a:ext cx="45148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9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5603" name="Subtitle 2"/>
          <p:cNvSpPr>
            <a:spLocks noGrp="1"/>
          </p:cNvSpPr>
          <p:nvPr>
            <p:ph type="subTitle" idx="1"/>
          </p:nvPr>
        </p:nvSpPr>
        <p:spPr>
          <a:xfrm>
            <a:off x="228600" y="152400"/>
            <a:ext cx="8686800" cy="2057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When you travel to a Spanish-speaking country, knowing the language will allow you change from  </a:t>
            </a:r>
            <a:r>
              <a:rPr lang="en-US" b="1" i="1" dirty="0" smtClean="0">
                <a:solidFill>
                  <a:srgbClr val="0070C0"/>
                </a:solidFill>
              </a:rPr>
              <a:t>observer </a:t>
            </a:r>
            <a:r>
              <a:rPr lang="en-US" dirty="0" smtClean="0">
                <a:solidFill>
                  <a:schemeClr val="bg1"/>
                </a:solidFill>
              </a:rPr>
              <a:t>to </a:t>
            </a:r>
            <a:r>
              <a:rPr lang="en-US" sz="4000" b="1" dirty="0" smtClean="0">
                <a:solidFill>
                  <a:srgbClr val="FF0000"/>
                </a:solidFill>
              </a:rPr>
              <a:t>participant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24580" name="Picture 4" descr="http://www.lostgeneration.com/images/pamplona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97013" y="2133600"/>
            <a:ext cx="642778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02 Lagrimas del Cielo (Tears from the Sky)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4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 showWhenStopped="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6627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1066800"/>
          </a:xfrm>
        </p:spPr>
        <p:txBody>
          <a:bodyPr/>
          <a:lstStyle/>
          <a:p>
            <a:r>
              <a:rPr lang="en-US" b="1" smtClean="0">
                <a:solidFill>
                  <a:schemeClr val="bg1"/>
                </a:solidFill>
              </a:rPr>
              <a:t>Knowing how to speak </a:t>
            </a:r>
            <a:r>
              <a:rPr lang="en-US" b="1" smtClean="0">
                <a:solidFill>
                  <a:srgbClr val="00B050"/>
                </a:solidFill>
              </a:rPr>
              <a:t>Spanish</a:t>
            </a:r>
            <a:r>
              <a:rPr lang="en-US" b="1" smtClean="0">
                <a:solidFill>
                  <a:schemeClr val="bg1"/>
                </a:solidFill>
              </a:rPr>
              <a:t> will enable you to help others.</a:t>
            </a:r>
            <a:endParaRPr lang="en-US" smtClean="0">
              <a:solidFill>
                <a:schemeClr val="bg1"/>
              </a:solidFill>
            </a:endParaRPr>
          </a:p>
        </p:txBody>
      </p:sp>
      <p:pic>
        <p:nvPicPr>
          <p:cNvPr id="22530" name="Picture 2" descr="http://www.inlinguametrony.com/images/language_translators_interpreter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1890713"/>
            <a:ext cx="4724400" cy="390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152400" y="1752600"/>
            <a:ext cx="2133600" cy="39624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You can help </a:t>
            </a:r>
            <a:r>
              <a:rPr lang="en-US" sz="2800" b="1" dirty="0">
                <a:solidFill>
                  <a:srgbClr val="00B050"/>
                </a:solidFill>
                <a:latin typeface="+mn-lt"/>
                <a:cs typeface="+mn-cs"/>
              </a:rPr>
              <a:t>Spanish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 speakers who don't speak </a:t>
            </a:r>
            <a:r>
              <a:rPr lang="en-US" sz="2800" b="1" dirty="0">
                <a:solidFill>
                  <a:srgbClr val="0070C0"/>
                </a:solidFill>
                <a:latin typeface="+mn-lt"/>
                <a:cs typeface="+mn-cs"/>
              </a:rPr>
              <a:t>English…</a:t>
            </a:r>
            <a:endParaRPr lang="en-US" sz="28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7010400" y="3200400"/>
            <a:ext cx="1905000" cy="2895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…and </a:t>
            </a:r>
            <a:r>
              <a:rPr lang="en-US" sz="2800" b="1" dirty="0">
                <a:solidFill>
                  <a:srgbClr val="0070C0"/>
                </a:solidFill>
                <a:latin typeface="+mn-lt"/>
                <a:cs typeface="+mn-cs"/>
              </a:rPr>
              <a:t>English 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speakers who don't speak </a:t>
            </a:r>
            <a:r>
              <a:rPr lang="en-US" sz="2800" b="1" dirty="0">
                <a:solidFill>
                  <a:srgbClr val="00B050"/>
                </a:solidFill>
                <a:latin typeface="+mn-lt"/>
                <a:cs typeface="+mn-cs"/>
              </a:rPr>
              <a:t>Spanish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. </a:t>
            </a:r>
          </a:p>
        </p:txBody>
      </p:sp>
    </p:spTree>
    <p:custDataLst>
      <p:tags r:id="rId1"/>
    </p:custDataLst>
  </p:cSld>
  <p:clrMapOvr>
    <a:masterClrMapping/>
  </p:clrMapOvr>
  <p:transition spd="slow" advTm="9797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27651" name="Subtitle 2"/>
          <p:cNvSpPr>
            <a:spLocks noGrp="1"/>
          </p:cNvSpPr>
          <p:nvPr>
            <p:ph type="subTitle" idx="1"/>
          </p:nvPr>
        </p:nvSpPr>
        <p:spPr>
          <a:xfrm>
            <a:off x="1371600" y="228600"/>
            <a:ext cx="64008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There are people in Spanish-speaking nations in serious need.</a:t>
            </a:r>
            <a:endParaRPr lang="en-US" dirty="0" smtClean="0"/>
          </a:p>
        </p:txBody>
      </p:sp>
      <p:pic>
        <p:nvPicPr>
          <p:cNvPr id="7" name="Picture 4" descr="http://www.pulitzer.org/imported-data/year/2003/feature-photography/works/enrique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438" y="1268413"/>
            <a:ext cx="7878762" cy="532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534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" presetID="17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0482" name="Picture 2" descr="http://www.globalenvision.org/articleimages/waterborne_slideshow/_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52400"/>
            <a:ext cx="28924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http://vivirlatino.com/i/2007/09/Mexico%20040573F-credit%20Maurizio%20Ramo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600" y="152400"/>
            <a:ext cx="2895600" cy="433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http://www.directorsofchange.com/files/thumbnail/poverty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69000" y="4692650"/>
            <a:ext cx="30226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228600" y="4648200"/>
            <a:ext cx="5638800" cy="1143000"/>
          </a:xfrm>
        </p:spPr>
        <p:txBody>
          <a:bodyPr/>
          <a:lstStyle/>
          <a:p>
            <a:r>
              <a:rPr lang="en-US" b="1" smtClean="0">
                <a:solidFill>
                  <a:srgbClr val="00B050"/>
                </a:solidFill>
              </a:rPr>
              <a:t>There are people in Spanish-speaking nations in serious need.</a:t>
            </a:r>
            <a:endParaRPr lang="en-US" smtClean="0"/>
          </a:p>
        </p:txBody>
      </p:sp>
    </p:spTree>
    <p:custDataLst>
      <p:tags r:id="rId1"/>
    </p:custDataLst>
  </p:cSld>
  <p:clrMapOvr>
    <a:masterClrMapping/>
  </p:clrMapOvr>
  <p:transition spd="slow" advTm="11341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81000"/>
            <a:ext cx="3962400" cy="6019800"/>
          </a:xfrm>
        </p:spPr>
        <p:txBody>
          <a:bodyPr>
            <a:noAutofit/>
          </a:bodyPr>
          <a:lstStyle/>
          <a:p>
            <a:pPr algn="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00B050"/>
                </a:solidFill>
              </a:rPr>
              <a:t>Learning Spanish </a:t>
            </a:r>
          </a:p>
          <a:p>
            <a:pPr algn="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00B050"/>
                </a:solidFill>
              </a:rPr>
              <a:t>will prepare you </a:t>
            </a:r>
          </a:p>
          <a:p>
            <a:pPr algn="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00B050"/>
                </a:solidFill>
              </a:rPr>
              <a:t>for taking </a:t>
            </a:r>
          </a:p>
          <a:p>
            <a:pPr algn="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00B050"/>
                </a:solidFill>
              </a:rPr>
              <a:t>the next </a:t>
            </a:r>
          </a:p>
          <a:p>
            <a:pPr algn="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200" b="1" dirty="0" smtClean="0">
                <a:solidFill>
                  <a:srgbClr val="00B050"/>
                </a:solidFill>
              </a:rPr>
              <a:t>step,</a:t>
            </a:r>
            <a:r>
              <a:rPr lang="en-US" sz="4000" b="1" dirty="0" smtClean="0">
                <a:solidFill>
                  <a:srgbClr val="00B050"/>
                </a:solidFill>
              </a:rPr>
              <a:t> 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/>
          </a:p>
        </p:txBody>
      </p:sp>
      <p:pic>
        <p:nvPicPr>
          <p:cNvPr id="131074" name="Picture 2" descr="http://images.world66.com/sl/um/_q/slum_quarter_in_th_1_galleryfu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533400"/>
            <a:ext cx="451485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31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28600"/>
            <a:ext cx="6400800" cy="609600"/>
          </a:xfrm>
        </p:spPr>
        <p:txBody>
          <a:bodyPr>
            <a:normAutofit fontScale="25000" lnSpcReduction="20000"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1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--- actually going there and… </a:t>
            </a:r>
            <a:br>
              <a:rPr lang="en-US" sz="1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1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524000" y="5867400"/>
            <a:ext cx="6400800" cy="838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4000" b="1" dirty="0">
                <a:solidFill>
                  <a:srgbClr val="FF0000"/>
                </a:solidFill>
                <a:latin typeface="+mn-lt"/>
                <a:cs typeface="+mn-cs"/>
              </a:rPr>
              <a:t>…making a difference!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endParaRPr lang="en-US" sz="2800" dirty="0">
              <a:latin typeface="+mn-lt"/>
              <a:cs typeface="+mn-cs"/>
            </a:endParaRPr>
          </a:p>
        </p:txBody>
      </p:sp>
      <p:pic>
        <p:nvPicPr>
          <p:cNvPr id="34818" name="Picture 2" descr="http://www.genderandhealth.ca/en/modules/poverty/imageContent/JBUHX86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60500" y="838200"/>
            <a:ext cx="66167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9079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685800"/>
            <a:ext cx="7162800" cy="5486400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3500" b="1" dirty="0" smtClean="0">
                <a:solidFill>
                  <a:srgbClr val="FF0000"/>
                </a:solidFill>
              </a:rPr>
              <a:t>Learn a language </a:t>
            </a:r>
            <a:r>
              <a:rPr lang="en-US" sz="3500" b="1" dirty="0">
                <a:solidFill>
                  <a:srgbClr val="FF0000"/>
                </a:solidFill>
              </a:rPr>
              <a:t>for language's sake</a:t>
            </a:r>
            <a:r>
              <a:rPr lang="en-US" sz="3500" b="1" dirty="0" smtClean="0">
                <a:solidFill>
                  <a:srgbClr val="FF0000"/>
                </a:solidFill>
              </a:rPr>
              <a:t>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>
                <a:solidFill>
                  <a:schemeClr val="bg1"/>
                </a:solidFill>
              </a:rPr>
              <a:t>While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latin typeface="Copperplate Gothic Bold" pitchFamily="34" charset="0"/>
                <a:cs typeface="FrankRuehl" pitchFamily="34" charset="-79"/>
              </a:rPr>
              <a:t>Johann </a:t>
            </a:r>
            <a:r>
              <a:rPr lang="en-US" dirty="0">
                <a:solidFill>
                  <a:schemeClr val="bg1"/>
                </a:solidFill>
                <a:latin typeface="Copperplate Gothic Bold" pitchFamily="34" charset="0"/>
                <a:cs typeface="FrankRuehl" pitchFamily="34" charset="-79"/>
              </a:rPr>
              <a:t>Wolfgang von Goethe </a:t>
            </a:r>
            <a:r>
              <a:rPr lang="en-US" dirty="0" smtClean="0">
                <a:solidFill>
                  <a:schemeClr val="bg1"/>
                </a:solidFill>
                <a:latin typeface="Copperplate Gothic Bold" pitchFamily="34" charset="0"/>
                <a:cs typeface="FrankRuehl" pitchFamily="34" charset="-79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Copperplate Gothic Bold" pitchFamily="34" charset="0"/>
                <a:cs typeface="FrankRuehl" pitchFamily="34" charset="-79"/>
              </a:rPr>
            </a:br>
            <a:r>
              <a:rPr lang="en-US" dirty="0" smtClean="0">
                <a:solidFill>
                  <a:schemeClr val="bg1"/>
                </a:solidFill>
              </a:rPr>
              <a:t>may </a:t>
            </a:r>
            <a:r>
              <a:rPr lang="en-US" dirty="0">
                <a:solidFill>
                  <a:schemeClr val="bg1"/>
                </a:solidFill>
              </a:rPr>
              <a:t>have been exaggerating when he said, </a:t>
            </a: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"</a:t>
            </a:r>
            <a:r>
              <a:rPr lang="en-US" dirty="0">
                <a:solidFill>
                  <a:schemeClr val="bg1"/>
                </a:solidFill>
              </a:rPr>
              <a:t>he who knows no foreign language,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knows </a:t>
            </a:r>
            <a:r>
              <a:rPr lang="en-US" dirty="0">
                <a:solidFill>
                  <a:schemeClr val="bg1"/>
                </a:solidFill>
              </a:rPr>
              <a:t>nothing of his own," </a:t>
            </a: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it </a:t>
            </a:r>
            <a:r>
              <a:rPr lang="en-US" dirty="0">
                <a:solidFill>
                  <a:schemeClr val="bg1"/>
                </a:solidFill>
              </a:rPr>
              <a:t>cannot be denied that by studying </a:t>
            </a:r>
            <a:r>
              <a:rPr lang="en-US" b="1" i="1" dirty="0">
                <a:solidFill>
                  <a:srgbClr val="00B050"/>
                </a:solidFill>
              </a:rPr>
              <a:t>Spanish</a:t>
            </a:r>
            <a:r>
              <a:rPr lang="en-US" dirty="0">
                <a:solidFill>
                  <a:schemeClr val="bg1"/>
                </a:solidFill>
              </a:rPr>
              <a:t> you will without doubt gain a better understanding of </a:t>
            </a:r>
            <a:r>
              <a:rPr lang="en-US" b="1" i="1" dirty="0">
                <a:solidFill>
                  <a:srgbClr val="0070C0"/>
                </a:solidFill>
              </a:rPr>
              <a:t>English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4" name="01 Rumba Mia (My Rumba)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2365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 showWhenStopped="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457200"/>
            <a:ext cx="7696200" cy="13716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There are over 33 million </a:t>
            </a:r>
            <a:r>
              <a:rPr lang="en-US" sz="4000" b="1" i="1" smtClean="0">
                <a:solidFill>
                  <a:srgbClr val="00B050"/>
                </a:solidFill>
              </a:rPr>
              <a:t>Spanish</a:t>
            </a:r>
            <a:r>
              <a:rPr lang="en-US" sz="4000" smtClean="0"/>
              <a:t> </a:t>
            </a:r>
            <a:r>
              <a:rPr lang="en-US" smtClean="0">
                <a:solidFill>
                  <a:schemeClr val="bg1"/>
                </a:solidFill>
              </a:rPr>
              <a:t>speakers in the </a:t>
            </a:r>
            <a:r>
              <a:rPr lang="en-US" b="1" smtClean="0">
                <a:solidFill>
                  <a:srgbClr val="FF0000"/>
                </a:solidFill>
              </a:rPr>
              <a:t>U</a:t>
            </a:r>
            <a:r>
              <a:rPr lang="en-US" b="1" smtClean="0">
                <a:solidFill>
                  <a:srgbClr val="002060"/>
                </a:solidFill>
              </a:rPr>
              <a:t>n</a:t>
            </a:r>
            <a:r>
              <a:rPr lang="en-US" b="1" smtClean="0">
                <a:solidFill>
                  <a:srgbClr val="FF0000"/>
                </a:solidFill>
              </a:rPr>
              <a:t>i</a:t>
            </a:r>
            <a:r>
              <a:rPr lang="en-US" b="1" smtClean="0">
                <a:solidFill>
                  <a:srgbClr val="002060"/>
                </a:solidFill>
              </a:rPr>
              <a:t>t</a:t>
            </a:r>
            <a:r>
              <a:rPr lang="en-US" b="1" smtClean="0">
                <a:solidFill>
                  <a:srgbClr val="FF0000"/>
                </a:solidFill>
              </a:rPr>
              <a:t>e</a:t>
            </a:r>
            <a:r>
              <a:rPr lang="en-US" b="1" smtClean="0">
                <a:solidFill>
                  <a:srgbClr val="002060"/>
                </a:solidFill>
              </a:rPr>
              <a:t>d</a:t>
            </a:r>
            <a:r>
              <a:rPr lang="en-US" b="1" smtClean="0">
                <a:solidFill>
                  <a:srgbClr val="FF0000"/>
                </a:solidFill>
              </a:rPr>
              <a:t> S</a:t>
            </a:r>
            <a:r>
              <a:rPr lang="en-US" b="1" smtClean="0">
                <a:solidFill>
                  <a:srgbClr val="002060"/>
                </a:solidFill>
              </a:rPr>
              <a:t>t</a:t>
            </a:r>
            <a:r>
              <a:rPr lang="en-US" b="1" smtClean="0">
                <a:solidFill>
                  <a:srgbClr val="FF0000"/>
                </a:solidFill>
              </a:rPr>
              <a:t>a</a:t>
            </a:r>
            <a:r>
              <a:rPr lang="en-US" b="1" smtClean="0">
                <a:solidFill>
                  <a:srgbClr val="002060"/>
                </a:solidFill>
              </a:rPr>
              <a:t>t</a:t>
            </a:r>
            <a:r>
              <a:rPr lang="en-US" b="1" smtClean="0">
                <a:solidFill>
                  <a:srgbClr val="FF0000"/>
                </a:solidFill>
              </a:rPr>
              <a:t>e</a:t>
            </a:r>
            <a:r>
              <a:rPr lang="en-US" b="1" smtClean="0">
                <a:solidFill>
                  <a:srgbClr val="002060"/>
                </a:solidFill>
              </a:rPr>
              <a:t>s.</a:t>
            </a:r>
            <a:r>
              <a:rPr lang="en-US" smtClean="0"/>
              <a:t>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295400" y="4343400"/>
            <a:ext cx="6400800" cy="18288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Over 40% of the population growth will be among the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en-US" sz="3200" b="1" i="1" dirty="0">
                <a:solidFill>
                  <a:srgbClr val="00B050"/>
                </a:solidFill>
                <a:latin typeface="+mn-lt"/>
                <a:cs typeface="+mn-cs"/>
              </a:rPr>
              <a:t>Hispanic</a:t>
            </a:r>
            <a:r>
              <a:rPr lang="en-US" sz="3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people. </a:t>
            </a:r>
          </a:p>
        </p:txBody>
      </p:sp>
      <p:pic>
        <p:nvPicPr>
          <p:cNvPr id="87042" name="Picture 2" descr="http://api.ning.com/files/tCViiwZQfSwM4hJBPHwzGwaZY-F53hTXK7PozlLR4D55MOHE3sk-jV6CXXa2s1OBsRDFqJxcL65gYO1flER22TL5PL4vut73/habl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16002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612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2771" name="Subtitle 2"/>
          <p:cNvSpPr>
            <a:spLocks noGrp="1"/>
          </p:cNvSpPr>
          <p:nvPr>
            <p:ph type="subTitle" idx="1"/>
          </p:nvPr>
        </p:nvSpPr>
        <p:spPr>
          <a:xfrm>
            <a:off x="1371600" y="609600"/>
            <a:ext cx="6400800" cy="16764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Spanish is a "Romance" language. It is derived from Latin, the language of the ancient Roman Empire. </a:t>
            </a:r>
          </a:p>
          <a:p>
            <a:endParaRPr lang="en-US" smtClean="0">
              <a:solidFill>
                <a:schemeClr val="bg1"/>
              </a:solidFill>
            </a:endParaRPr>
          </a:p>
        </p:txBody>
      </p:sp>
      <p:pic>
        <p:nvPicPr>
          <p:cNvPr id="16386" name="Picture 2" descr="http://ministerofblog.files.wordpress.com/2008/12/ancient-rom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057400"/>
            <a:ext cx="5334000" cy="450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3795" name="Subtitle 2"/>
          <p:cNvSpPr>
            <a:spLocks noGrp="1"/>
          </p:cNvSpPr>
          <p:nvPr>
            <p:ph type="subTitle" idx="1"/>
          </p:nvPr>
        </p:nvSpPr>
        <p:spPr>
          <a:xfrm>
            <a:off x="457200" y="381000"/>
            <a:ext cx="8229600" cy="2514600"/>
          </a:xfrm>
        </p:spPr>
        <p:txBody>
          <a:bodyPr/>
          <a:lstStyle/>
          <a:p>
            <a:r>
              <a:rPr lang="en-US" sz="3200" smtClean="0">
                <a:solidFill>
                  <a:schemeClr val="bg1"/>
                </a:solidFill>
              </a:rPr>
              <a:t>Since many English words are also of Latin origin, when you learn vocabulary in Spanish you will simultaneously be </a:t>
            </a:r>
            <a:r>
              <a:rPr lang="en-US" sz="4400" smtClean="0">
                <a:solidFill>
                  <a:srgbClr val="FF0000"/>
                </a:solidFill>
              </a:rPr>
              <a:t>expanding</a:t>
            </a:r>
            <a:r>
              <a:rPr lang="en-US" sz="3200" smtClean="0">
                <a:solidFill>
                  <a:schemeClr val="bg1"/>
                </a:solidFill>
              </a:rPr>
              <a:t> your English vocabulary. </a:t>
            </a:r>
          </a:p>
        </p:txBody>
      </p:sp>
      <p:pic>
        <p:nvPicPr>
          <p:cNvPr id="133122" name="Picture 2" descr="http://kunthy.files.wordpress.com/2007/05/vocabula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3581400"/>
            <a:ext cx="283845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3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4819" name="Subtitle 2"/>
          <p:cNvSpPr>
            <a:spLocks noGrp="1"/>
          </p:cNvSpPr>
          <p:nvPr>
            <p:ph type="subTitle" idx="1"/>
          </p:nvPr>
        </p:nvSpPr>
        <p:spPr>
          <a:xfrm>
            <a:off x="1371600" y="381000"/>
            <a:ext cx="6400800" cy="2133600"/>
          </a:xfrm>
        </p:spPr>
        <p:txBody>
          <a:bodyPr/>
          <a:lstStyle/>
          <a:p>
            <a:r>
              <a:rPr lang="en-US" b="1" smtClean="0">
                <a:solidFill>
                  <a:srgbClr val="C00000"/>
                </a:solidFill>
              </a:rPr>
              <a:t>You will also find that your understanding of the deep meaning of these Latin based English words is greatly enhanced. </a:t>
            </a:r>
          </a:p>
        </p:txBody>
      </p:sp>
      <p:pic>
        <p:nvPicPr>
          <p:cNvPr id="34820" name="Picture 2" descr="http://upload.wikimedia.org/wikipedia/commons/6/6e/Latin_dictionar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286000"/>
            <a:ext cx="5378450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000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5843" name="Subtitle 2"/>
          <p:cNvSpPr>
            <a:spLocks noGrp="1"/>
          </p:cNvSpPr>
          <p:nvPr>
            <p:ph type="subTitle" idx="1"/>
          </p:nvPr>
        </p:nvSpPr>
        <p:spPr>
          <a:xfrm>
            <a:off x="1371600" y="533400"/>
            <a:ext cx="6400800" cy="2057400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Spanish </a:t>
            </a:r>
            <a:r>
              <a:rPr lang="en-US" b="1" dirty="0" smtClean="0">
                <a:solidFill>
                  <a:srgbClr val="0070C0"/>
                </a:solidFill>
              </a:rPr>
              <a:t>grammar</a:t>
            </a:r>
            <a:r>
              <a:rPr lang="en-US" b="1" dirty="0" smtClean="0">
                <a:solidFill>
                  <a:srgbClr val="C00000"/>
                </a:solidFill>
              </a:rPr>
              <a:t> is </a:t>
            </a:r>
            <a:r>
              <a:rPr lang="en-US" b="1" i="1" dirty="0" smtClean="0">
                <a:solidFill>
                  <a:schemeClr val="bg1"/>
                </a:solidFill>
              </a:rPr>
              <a:t>similar</a:t>
            </a:r>
            <a:r>
              <a:rPr lang="en-US" b="1" dirty="0" smtClean="0">
                <a:solidFill>
                  <a:srgbClr val="C00000"/>
                </a:solidFill>
              </a:rPr>
              <a:t> to English, as well as </a:t>
            </a:r>
            <a:r>
              <a:rPr lang="en-US" b="1" i="1" dirty="0" smtClean="0">
                <a:solidFill>
                  <a:schemeClr val="bg1"/>
                </a:solidFill>
              </a:rPr>
              <a:t>different</a:t>
            </a:r>
            <a:r>
              <a:rPr lang="en-US" b="1" dirty="0" smtClean="0">
                <a:solidFill>
                  <a:srgbClr val="C00000"/>
                </a:solidFill>
              </a:rPr>
              <a:t>. This will raise your </a:t>
            </a:r>
            <a:r>
              <a:rPr lang="en-US" b="1" dirty="0" smtClean="0">
                <a:solidFill>
                  <a:srgbClr val="0070C0"/>
                </a:solidFill>
              </a:rPr>
              <a:t>awareness of </a:t>
            </a:r>
            <a:r>
              <a:rPr lang="en-US" b="1" i="1" dirty="0" smtClean="0">
                <a:solidFill>
                  <a:schemeClr val="bg1"/>
                </a:solidFill>
              </a:rPr>
              <a:t>English</a:t>
            </a:r>
            <a:r>
              <a:rPr lang="en-US" b="1" dirty="0" smtClean="0">
                <a:solidFill>
                  <a:srgbClr val="0070C0"/>
                </a:solidFill>
              </a:rPr>
              <a:t> grammar</a:t>
            </a:r>
            <a:r>
              <a:rPr lang="en-US" b="1" dirty="0" smtClean="0">
                <a:solidFill>
                  <a:srgbClr val="C00000"/>
                </a:solidFill>
              </a:rPr>
              <a:t>. </a:t>
            </a:r>
          </a:p>
        </p:txBody>
      </p:sp>
      <p:pic>
        <p:nvPicPr>
          <p:cNvPr id="35844" name="Picture 2" descr="http://thewritegal.files.wordpress.com/2009/02/grammar-police.png?w=179&amp;h=210&amp;h=2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6375" y="2209800"/>
            <a:ext cx="3654425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000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6867" name="Subtitle 2"/>
          <p:cNvSpPr>
            <a:spLocks noGrp="1"/>
          </p:cNvSpPr>
          <p:nvPr>
            <p:ph type="subTitle" idx="1"/>
          </p:nvPr>
        </p:nvSpPr>
        <p:spPr>
          <a:xfrm>
            <a:off x="685800" y="533400"/>
            <a:ext cx="7696200" cy="1752600"/>
          </a:xfrm>
        </p:spPr>
        <p:txBody>
          <a:bodyPr/>
          <a:lstStyle/>
          <a:p>
            <a:r>
              <a:rPr lang="en-US" sz="4400" b="1" smtClean="0">
                <a:solidFill>
                  <a:srgbClr val="7030A0"/>
                </a:solidFill>
              </a:rPr>
              <a:t>Spanish is one of the easiest languages to learn.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09600" y="2828925"/>
            <a:ext cx="76962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000">
                <a:solidFill>
                  <a:srgbClr val="FF0000"/>
                </a:solidFill>
                <a:latin typeface="Book Antiqua" pitchFamily="18" charset="0"/>
              </a:rPr>
              <a:t>Because Spanish is nearly </a:t>
            </a:r>
            <a:r>
              <a:rPr lang="en-US" sz="4000" b="1" i="1">
                <a:solidFill>
                  <a:schemeClr val="bg1"/>
                </a:solidFill>
                <a:latin typeface="Book Antiqua" pitchFamily="18" charset="0"/>
              </a:rPr>
              <a:t>phonetically perfect</a:t>
            </a:r>
            <a:r>
              <a:rPr lang="en-US" sz="4000">
                <a:solidFill>
                  <a:srgbClr val="FF0000"/>
                </a:solidFill>
                <a:latin typeface="Book Antiqua" pitchFamily="18" charset="0"/>
              </a:rPr>
              <a:t>, you can look at almost any word and know how to pronounce it. </a:t>
            </a:r>
          </a:p>
        </p:txBody>
      </p:sp>
    </p:spTree>
  </p:cSld>
  <p:clrMapOvr>
    <a:masterClrMapping/>
  </p:clrMapOvr>
  <p:transition spd="slow" advTm="1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7891" name="Subtitle 2"/>
          <p:cNvSpPr>
            <a:spLocks noGrp="1"/>
          </p:cNvSpPr>
          <p:nvPr>
            <p:ph type="subTitle" idx="1"/>
          </p:nvPr>
        </p:nvSpPr>
        <p:spPr>
          <a:xfrm>
            <a:off x="838200" y="228600"/>
            <a:ext cx="7467600" cy="25146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If you learn a third language, such as </a:t>
            </a:r>
            <a:r>
              <a:rPr lang="en-US" b="1" smtClean="0">
                <a:solidFill>
                  <a:srgbClr val="0070C0"/>
                </a:solidFill>
              </a:rPr>
              <a:t>French</a:t>
            </a:r>
            <a:r>
              <a:rPr lang="en-US" smtClean="0">
                <a:solidFill>
                  <a:schemeClr val="bg1"/>
                </a:solidFill>
              </a:rPr>
              <a:t>, </a:t>
            </a:r>
            <a:r>
              <a:rPr lang="en-US" b="1" smtClean="0">
                <a:solidFill>
                  <a:srgbClr val="FF0000"/>
                </a:solidFill>
              </a:rPr>
              <a:t>Italian</a:t>
            </a:r>
            <a:r>
              <a:rPr lang="en-US" smtClean="0">
                <a:solidFill>
                  <a:schemeClr val="bg1"/>
                </a:solidFill>
              </a:rPr>
              <a:t>, </a:t>
            </a:r>
            <a:r>
              <a:rPr lang="en-US" b="1" smtClean="0">
                <a:solidFill>
                  <a:srgbClr val="00B050"/>
                </a:solidFill>
              </a:rPr>
              <a:t>Portuguese</a:t>
            </a:r>
            <a:r>
              <a:rPr lang="en-US" smtClean="0">
                <a:solidFill>
                  <a:schemeClr val="bg1"/>
                </a:solidFill>
              </a:rPr>
              <a:t> or </a:t>
            </a:r>
            <a:r>
              <a:rPr lang="en-US" b="1" smtClean="0">
                <a:solidFill>
                  <a:srgbClr val="7030A0"/>
                </a:solidFill>
              </a:rPr>
              <a:t>Romanian</a:t>
            </a:r>
            <a:r>
              <a:rPr lang="en-US" smtClean="0">
                <a:solidFill>
                  <a:schemeClr val="bg1"/>
                </a:solidFill>
              </a:rPr>
              <a:t>, </a:t>
            </a:r>
            <a:br>
              <a:rPr lang="en-US" smtClean="0">
                <a:solidFill>
                  <a:schemeClr val="bg1"/>
                </a:solidFill>
              </a:rPr>
            </a:br>
            <a:r>
              <a:rPr lang="en-US" smtClean="0">
                <a:solidFill>
                  <a:schemeClr val="bg1"/>
                </a:solidFill>
              </a:rPr>
              <a:t>already knowing Spanish will be a huge advantage because these languages, too, are Romance Languages.</a:t>
            </a:r>
          </a:p>
        </p:txBody>
      </p:sp>
      <p:pic>
        <p:nvPicPr>
          <p:cNvPr id="10242" name="Picture 2" descr="http://www.uvm.edu/~romlang/romanc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590800"/>
            <a:ext cx="52387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685800"/>
            <a:ext cx="7620000" cy="914400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b="1" dirty="0">
                <a:solidFill>
                  <a:schemeClr val="bg1"/>
                </a:solidFill>
              </a:rPr>
              <a:t>Learning Spanish will allow you to better appreciate </a:t>
            </a:r>
            <a:r>
              <a:rPr lang="en-US" b="1" i="1" dirty="0">
                <a:solidFill>
                  <a:srgbClr val="FF0000"/>
                </a:solidFill>
              </a:rPr>
              <a:t>Hispanic cultural contributions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371600" y="4648200"/>
            <a:ext cx="6400800" cy="16764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Developing a deeper understanding of Hispanic culture is becoming more and more important. </a:t>
            </a:r>
          </a:p>
        </p:txBody>
      </p:sp>
      <p:pic>
        <p:nvPicPr>
          <p:cNvPr id="8194" name="Picture 2" descr="http://www.itsatrip.org/!UserFiles/content_photos/arts_performers/acvb_photo_folklorico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133600"/>
            <a:ext cx="25908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http://www.hispanic-culture-online.com/image-files/hispanic-culture-mexic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2209800"/>
            <a:ext cx="2667000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http://www.rafaelmarquez.com.mx/images/noticias/RafaMexBr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1600200"/>
            <a:ext cx="21780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3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9939" name="Subtitle 2"/>
          <p:cNvSpPr>
            <a:spLocks noGrp="1"/>
          </p:cNvSpPr>
          <p:nvPr>
            <p:ph type="subTitle" idx="1"/>
          </p:nvPr>
        </p:nvSpPr>
        <p:spPr>
          <a:xfrm>
            <a:off x="5105400" y="457200"/>
            <a:ext cx="3505200" cy="5867400"/>
          </a:xfrm>
        </p:spPr>
        <p:txBody>
          <a:bodyPr/>
          <a:lstStyle/>
          <a:p>
            <a:r>
              <a:rPr lang="en-US" sz="3600" b="1" smtClean="0">
                <a:solidFill>
                  <a:srgbClr val="FF0000"/>
                </a:solidFill>
              </a:rPr>
              <a:t>Reading Latin American or Spanish newspapers and magazines will open a window into the Hispanic mind. </a:t>
            </a:r>
          </a:p>
          <a:p>
            <a:endParaRPr lang="en-US" sz="3600" b="1" smtClean="0">
              <a:solidFill>
                <a:srgbClr val="FF0000"/>
              </a:solidFill>
            </a:endParaRPr>
          </a:p>
        </p:txBody>
      </p:sp>
      <p:pic>
        <p:nvPicPr>
          <p:cNvPr id="6146" name="Picture 2" descr="http://image64.webshots.com/64/5/36/34/480753634gUOHXG_p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57200"/>
            <a:ext cx="4543425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959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3581400" y="5181600"/>
            <a:ext cx="5181600" cy="160020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b="1" dirty="0">
                <a:solidFill>
                  <a:schemeClr val="bg1"/>
                </a:solidFill>
                <a:latin typeface="+mn-lt"/>
                <a:cs typeface="+mn-cs"/>
              </a:rPr>
              <a:t>…to </a:t>
            </a:r>
            <a:r>
              <a:rPr lang="en-US" sz="2800" b="1" dirty="0">
                <a:solidFill>
                  <a:srgbClr val="00B050"/>
                </a:solidFill>
                <a:latin typeface="+mn-lt"/>
                <a:cs typeface="+mn-cs"/>
              </a:rPr>
              <a:t>Gabriel Garcia Marquez</a:t>
            </a: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, </a:t>
            </a:r>
            <a:b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Hispanic literary contributions are monumental.</a:t>
            </a:r>
          </a:p>
        </p:txBody>
      </p:sp>
      <p:pic>
        <p:nvPicPr>
          <p:cNvPr id="4098" name="Picture 2" descr="http://www.poster.net/picasso-pablo/picasso-pablo-don-quixote-36001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76200"/>
            <a:ext cx="3902075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rialynne.files.wordpress.com/2009/05/big03073871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1828800"/>
            <a:ext cx="3059113" cy="472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228600" y="381000"/>
            <a:ext cx="3276600" cy="1219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dirty="0">
                <a:solidFill>
                  <a:schemeClr val="bg1"/>
                </a:solidFill>
                <a:latin typeface="+mn-lt"/>
                <a:cs typeface="+mn-cs"/>
              </a:rPr>
              <a:t>From </a:t>
            </a: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Miguel de Cervantes </a:t>
            </a:r>
            <a:r>
              <a:rPr lang="en-US" sz="2800" b="1" dirty="0">
                <a:solidFill>
                  <a:schemeClr val="bg1"/>
                </a:solidFill>
                <a:latin typeface="+mn-lt"/>
                <a:cs typeface="+mn-cs"/>
              </a:rPr>
              <a:t>…</a:t>
            </a:r>
            <a:endParaRPr lang="en-US" sz="28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Tm="1195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ubtitle 2"/>
          <p:cNvSpPr>
            <a:spLocks noGrp="1"/>
          </p:cNvSpPr>
          <p:nvPr>
            <p:ph type="subTitle" idx="1"/>
          </p:nvPr>
        </p:nvSpPr>
        <p:spPr>
          <a:xfrm>
            <a:off x="152400" y="228600"/>
            <a:ext cx="8763000" cy="685800"/>
          </a:xfrm>
        </p:spPr>
        <p:txBody>
          <a:bodyPr/>
          <a:lstStyle/>
          <a:p>
            <a:pPr algn="l"/>
            <a:r>
              <a:rPr lang="en-US" sz="3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Spanish influence on the </a:t>
            </a:r>
            <a:r>
              <a:rPr lang="en-US" sz="30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fine arts </a:t>
            </a:r>
            <a:r>
              <a:rPr lang="en-US" sz="3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has been substantial. </a:t>
            </a:r>
          </a:p>
        </p:txBody>
      </p:sp>
      <p:pic>
        <p:nvPicPr>
          <p:cNvPr id="113668" name="Picture 4" descr="http://memex.naughtons.org/wp-content/uploads/2009/03/guernic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733800"/>
            <a:ext cx="44672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70" name="Picture 6" descr="http://emptyeasel.com/wp-content/uploads/2007/06/thefamilyofcharlesi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990600"/>
            <a:ext cx="3124200" cy="254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762000" y="968375"/>
            <a:ext cx="1447800" cy="555625"/>
          </a:xfrm>
          <a:prstGeom prst="rect">
            <a:avLst/>
          </a:prstGeom>
        </p:spPr>
        <p:txBody>
          <a:bodyPr/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3600" b="1" dirty="0">
                <a:latin typeface="Bradley Hand ITC" pitchFamily="66" charset="0"/>
                <a:cs typeface="Times New Roman" pitchFamily="18" charset="0"/>
              </a:rPr>
              <a:t>Goya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556375" y="5029200"/>
            <a:ext cx="2054225" cy="561975"/>
          </a:xfrm>
          <a:prstGeom prst="rect">
            <a:avLst/>
          </a:prstGeom>
        </p:spPr>
        <p:txBody>
          <a:bodyPr/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3600" b="1" dirty="0">
                <a:solidFill>
                  <a:schemeClr val="bg1"/>
                </a:solidFill>
                <a:latin typeface="Bradley Hand ITC" pitchFamily="66" charset="0"/>
                <a:cs typeface="Times New Roman" pitchFamily="18" charset="0"/>
              </a:rPr>
              <a:t>Picasso</a:t>
            </a:r>
          </a:p>
        </p:txBody>
      </p:sp>
      <p:pic>
        <p:nvPicPr>
          <p:cNvPr id="15362" name="Picture 2" descr="http://www.oswego.edu/~hhouse/housewebquest/_private/images/persistenceofmemor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3733800"/>
            <a:ext cx="3911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2743200" y="5791200"/>
            <a:ext cx="1447800" cy="555625"/>
          </a:xfrm>
          <a:prstGeom prst="rect">
            <a:avLst/>
          </a:prstGeom>
        </p:spPr>
        <p:txBody>
          <a:bodyPr/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3600" b="1" dirty="0">
                <a:latin typeface="Bradley Hand ITC" pitchFamily="66" charset="0"/>
                <a:cs typeface="Times New Roman" pitchFamily="18" charset="0"/>
              </a:rPr>
              <a:t>Dali</a:t>
            </a:r>
          </a:p>
        </p:txBody>
      </p:sp>
      <p:pic>
        <p:nvPicPr>
          <p:cNvPr id="15364" name="Picture 4" descr="http://exterior.pntic.mec.es/fhua0001/tutelageo/Viajetoledo/velazquez-las-menina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990600"/>
            <a:ext cx="21431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ubtitle 2"/>
          <p:cNvSpPr txBox="1">
            <a:spLocks/>
          </p:cNvSpPr>
          <p:nvPr/>
        </p:nvSpPr>
        <p:spPr>
          <a:xfrm>
            <a:off x="6248400" y="990600"/>
            <a:ext cx="2286000" cy="555625"/>
          </a:xfrm>
          <a:prstGeom prst="rect">
            <a:avLst/>
          </a:prstGeom>
        </p:spPr>
        <p:txBody>
          <a:bodyPr/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3600" b="1" dirty="0">
                <a:latin typeface="Bradley Hand ITC" pitchFamily="66" charset="0"/>
                <a:cs typeface="Times New Roman" pitchFamily="18" charset="0"/>
              </a:rPr>
              <a:t>Velasquez</a:t>
            </a:r>
          </a:p>
        </p:txBody>
      </p:sp>
      <p:pic>
        <p:nvPicPr>
          <p:cNvPr id="15366" name="Picture 6" descr="http://moderato.files.wordpress.com/2007/06/dieg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57600" y="990600"/>
            <a:ext cx="2565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4343400" y="1654175"/>
            <a:ext cx="1447800" cy="555625"/>
          </a:xfrm>
          <a:prstGeom prst="rect">
            <a:avLst/>
          </a:prstGeom>
        </p:spPr>
        <p:txBody>
          <a:bodyPr/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3600" b="1" dirty="0">
                <a:solidFill>
                  <a:srgbClr val="FF0000"/>
                </a:solidFill>
                <a:latin typeface="Bradley Hand ITC" pitchFamily="66" charset="0"/>
                <a:cs typeface="Times New Roman" pitchFamily="18" charset="0"/>
              </a:rPr>
              <a:t>Rivera</a:t>
            </a:r>
          </a:p>
        </p:txBody>
      </p:sp>
    </p:spTree>
  </p:cSld>
  <p:clrMapOvr>
    <a:masterClrMapping/>
  </p:clrMapOvr>
  <p:transition spd="slow" advTm="8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2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685800"/>
            <a:ext cx="6400800" cy="4953000"/>
          </a:xfrm>
        </p:spPr>
        <p:txBody>
          <a:bodyPr/>
          <a:lstStyle/>
          <a:p>
            <a:r>
              <a:rPr lang="en-US" sz="6000" smtClean="0">
                <a:solidFill>
                  <a:schemeClr val="bg1"/>
                </a:solidFill>
                <a:latin typeface="Copperplate Gothic Bold" pitchFamily="34" charset="0"/>
              </a:rPr>
              <a:t>The</a:t>
            </a:r>
            <a:r>
              <a:rPr lang="en-US" sz="6000" smtClean="0">
                <a:latin typeface="Copperplate Gothic Bold" pitchFamily="34" charset="0"/>
              </a:rPr>
              <a:t> </a:t>
            </a:r>
            <a:r>
              <a:rPr lang="en-US" sz="6000" i="1" smtClean="0">
                <a:solidFill>
                  <a:srgbClr val="00B050"/>
                </a:solidFill>
                <a:latin typeface="Copperplate Gothic Bold" pitchFamily="34" charset="0"/>
              </a:rPr>
              <a:t>Hispanic</a:t>
            </a:r>
            <a:r>
              <a:rPr lang="en-US" sz="6000" smtClean="0">
                <a:latin typeface="Copperplate Gothic Bold" pitchFamily="34" charset="0"/>
              </a:rPr>
              <a:t> </a:t>
            </a:r>
            <a:r>
              <a:rPr lang="en-US" sz="6000" smtClean="0">
                <a:solidFill>
                  <a:schemeClr val="bg1"/>
                </a:solidFill>
                <a:latin typeface="Copperplate Gothic Bold" pitchFamily="34" charset="0"/>
              </a:rPr>
              <a:t>population is estimated to approach </a:t>
            </a:r>
            <a:r>
              <a:rPr lang="en-US" sz="6000" smtClean="0">
                <a:solidFill>
                  <a:srgbClr val="FF0000"/>
                </a:solidFill>
                <a:latin typeface="Copperplate Gothic Bold" pitchFamily="34" charset="0"/>
              </a:rPr>
              <a:t>50 million</a:t>
            </a:r>
            <a:r>
              <a:rPr lang="en-US" sz="6000" smtClean="0">
                <a:latin typeface="Copperplate Gothic Bold" pitchFamily="34" charset="0"/>
              </a:rPr>
              <a:t> </a:t>
            </a:r>
            <a:r>
              <a:rPr lang="en-US" sz="6000" smtClean="0">
                <a:solidFill>
                  <a:schemeClr val="bg1"/>
                </a:solidFill>
                <a:latin typeface="Copperplate Gothic Bold" pitchFamily="34" charset="0"/>
              </a:rPr>
              <a:t>by the year </a:t>
            </a:r>
            <a:r>
              <a:rPr lang="en-US" sz="6000" smtClean="0">
                <a:solidFill>
                  <a:srgbClr val="FF0000"/>
                </a:solidFill>
                <a:latin typeface="Copperplate Gothic Bold" pitchFamily="34" charset="0"/>
              </a:rPr>
              <a:t>2015</a:t>
            </a:r>
            <a:r>
              <a:rPr lang="en-US" sz="6000" smtClean="0">
                <a:solidFill>
                  <a:schemeClr val="bg1"/>
                </a:solidFill>
                <a:latin typeface="Copperplate Gothic Bold" pitchFamily="34" charset="0"/>
              </a:rPr>
              <a:t>.</a:t>
            </a:r>
            <a:r>
              <a:rPr lang="en-US" sz="6000" smtClean="0">
                <a:latin typeface="Copperplate Gothic Bold" pitchFamily="34" charset="0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spd="slow" advTm="8642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"/>
            <a:ext cx="6400800" cy="685800"/>
          </a:xfrm>
        </p:spPr>
        <p:txBody>
          <a:bodyPr/>
          <a:lstStyle/>
          <a:p>
            <a:r>
              <a:rPr lang="en-US" sz="4400" b="1" smtClean="0">
                <a:solidFill>
                  <a:srgbClr val="00B050"/>
                </a:solidFill>
                <a:latin typeface="Copperplate Gothic Bold" pitchFamily="34" charset="0"/>
              </a:rPr>
              <a:t>And…gastronomy! </a:t>
            </a:r>
          </a:p>
        </p:txBody>
      </p:sp>
      <p:pic>
        <p:nvPicPr>
          <p:cNvPr id="111618" name="Picture 2" descr="http://www.mexicanfoodworld.com/images/mexican-food-chi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600200"/>
            <a:ext cx="2381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0" name="Picture 4" descr="http://api.ning.com/files/QzS0VrcfbYmnYNGzSlI5f7WImzDli5kHiOH27N453xu993bbR1YZNZ*lPZMq7bX0oGc28Chqxd3E5v-5-FaanpN5oeC0lQ6X/Paell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43200" y="1600200"/>
            <a:ext cx="350520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4" name="Picture 8" descr="http://images.citysearch.net/assets/imgdb/advertorial_profile/ca/98/V-ATLGA-55035467_ID81932_guide_inclusi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1600200"/>
            <a:ext cx="25527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9485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16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116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116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33400"/>
            <a:ext cx="6400800" cy="5867400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One feels a great amount of </a:t>
            </a:r>
            <a:r>
              <a:rPr lang="en-US" sz="4400" b="1" i="1" dirty="0" smtClean="0">
                <a:solidFill>
                  <a:schemeClr val="bg1"/>
                </a:solidFill>
              </a:rPr>
              <a:t>pride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 and </a:t>
            </a:r>
            <a:r>
              <a:rPr lang="en-US" sz="4400" b="1" i="1" dirty="0" smtClean="0">
                <a:solidFill>
                  <a:schemeClr val="bg1"/>
                </a:solidFill>
              </a:rPr>
              <a:t>accomplishment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 when you’ve work hard to learn a foreign language.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4400" b="1" dirty="0" smtClean="0">
                <a:solidFill>
                  <a:srgbClr val="FF33CC"/>
                </a:solidFill>
              </a:rPr>
              <a:t>Learning Spanish can be one of the most </a:t>
            </a:r>
            <a:r>
              <a:rPr lang="en-US" sz="4400" b="1" i="1" dirty="0" smtClean="0">
                <a:solidFill>
                  <a:schemeClr val="bg1"/>
                </a:solidFill>
              </a:rPr>
              <a:t>rewarding</a:t>
            </a:r>
            <a:r>
              <a:rPr lang="en-US" sz="4400" b="1" dirty="0" smtClean="0">
                <a:solidFill>
                  <a:srgbClr val="FF33CC"/>
                </a:solidFill>
              </a:rPr>
              <a:t> things you will ever do. </a:t>
            </a:r>
            <a:endParaRPr lang="en-US" sz="44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 spd="slow" advTm="13587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"/>
            <a:ext cx="6400800" cy="5334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Whether your motivations are </a:t>
            </a:r>
            <a:r>
              <a:rPr lang="en-US" sz="4400" b="1" i="1" dirty="0" smtClean="0">
                <a:solidFill>
                  <a:schemeClr val="bg1"/>
                </a:solidFill>
              </a:rPr>
              <a:t>practical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4400" b="1" i="1" dirty="0" smtClean="0">
                <a:solidFill>
                  <a:schemeClr val="accent2">
                    <a:lumMod val="50000"/>
                  </a:schemeClr>
                </a:solidFill>
              </a:rPr>
              <a:t>intellectual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 or </a:t>
            </a:r>
            <a:r>
              <a:rPr lang="en-US" sz="4400" b="1" i="1" dirty="0" smtClean="0">
                <a:solidFill>
                  <a:srgbClr val="FF0000"/>
                </a:solidFill>
              </a:rPr>
              <a:t>sentimental</a:t>
            </a: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, learning Spanish is something that will benefit you for the rest of your life!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Tm="9594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457200"/>
            <a:ext cx="80772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Yo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hablo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espa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ñ</a:t>
            </a:r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ol</a:t>
            </a:r>
            <a:r>
              <a:rPr lang="en-US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.</a:t>
            </a:r>
          </a:p>
        </p:txBody>
      </p:sp>
      <p:pic>
        <p:nvPicPr>
          <p:cNvPr id="103428" name="Picture 4" descr="http://z.about.com/d/inventors/1/0/0/D/ocho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600200"/>
            <a:ext cx="1371600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0" name="Picture 6" descr="http://coloquio.com/famosos/BECQU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1600200"/>
            <a:ext cx="137160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2" name="Picture 8" descr="http://www.masterworksfineart.com/images/artists_bio/picass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1600200"/>
            <a:ext cx="14795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4" name="Picture 10" descr="http://das.okstate.edu/EXCEL/Scripts/jaime-escalante_B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5600" y="3733800"/>
            <a:ext cx="16779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6" name="Picture 12" descr="http://qualifiedcondition.files.wordpress.com/2009/03/cesarchavez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05400" y="1600200"/>
            <a:ext cx="146208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8" name="Picture 14" descr="http://www.biografiasyvidas.com/monografia/cervantes/fotos/cervantes_juan_de_jauregui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40525" y="1600200"/>
            <a:ext cx="20732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40" name="Picture 16" descr="http://www.tate.org.uk/images/cms/12776w_selfportraitwithmonkey_kahlo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62000" y="3733800"/>
            <a:ext cx="1866900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42" name="Picture 18" descr="http://www.chershey.com/rivera/rivera/selfportrait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743200" y="3733800"/>
            <a:ext cx="17351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44" name="Picture 20" descr="http://www.terebess.hu/english/img/opaz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648200" y="3733800"/>
            <a:ext cx="18526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7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3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0"/>
                                        <p:tgtEl>
                                          <p:spTgt spid="103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0"/>
                                        <p:tgtEl>
                                          <p:spTgt spid="103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0"/>
                                        <p:tgtEl>
                                          <p:spTgt spid="103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"/>
            <a:ext cx="6400800" cy="5334000"/>
          </a:xfrm>
        </p:spPr>
        <p:txBody>
          <a:bodyPr/>
          <a:lstStyle/>
          <a:p>
            <a:r>
              <a:rPr lang="en-US" sz="9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¿</a:t>
            </a:r>
            <a:r>
              <a:rPr lang="en-US" sz="9600" b="1" smtClean="0">
                <a:solidFill>
                  <a:srgbClr val="FF0000"/>
                </a:solidFill>
              </a:rPr>
              <a:t>H</a:t>
            </a:r>
            <a:r>
              <a:rPr lang="en-US" sz="9600" b="1" smtClean="0">
                <a:solidFill>
                  <a:srgbClr val="00B050"/>
                </a:solidFill>
              </a:rPr>
              <a:t>a</a:t>
            </a:r>
            <a:r>
              <a:rPr lang="en-US" sz="9600" b="1" smtClean="0">
                <a:solidFill>
                  <a:srgbClr val="FF0000"/>
                </a:solidFill>
              </a:rPr>
              <a:t>b</a:t>
            </a:r>
            <a:r>
              <a:rPr lang="en-US" sz="9600" b="1" smtClean="0">
                <a:solidFill>
                  <a:srgbClr val="00B050"/>
                </a:solidFill>
              </a:rPr>
              <a:t>l</a:t>
            </a:r>
            <a:r>
              <a:rPr lang="en-US" sz="9600" b="1" smtClean="0">
                <a:solidFill>
                  <a:srgbClr val="FF0000"/>
                </a:solidFill>
              </a:rPr>
              <a:t>a</a:t>
            </a:r>
            <a:r>
              <a:rPr lang="en-US" sz="9600" b="1" smtClean="0">
                <a:solidFill>
                  <a:srgbClr val="00B050"/>
                </a:solidFill>
              </a:rPr>
              <a:t>s</a:t>
            </a:r>
            <a:r>
              <a:rPr lang="en-US" sz="9600" b="1" smtClean="0">
                <a:solidFill>
                  <a:srgbClr val="FF0000"/>
                </a:solidFill>
              </a:rPr>
              <a:t> </a:t>
            </a:r>
          </a:p>
          <a:p>
            <a:r>
              <a:rPr lang="en-US" sz="9600" b="1" smtClean="0">
                <a:solidFill>
                  <a:srgbClr val="FF0000"/>
                </a:solidFill>
              </a:rPr>
              <a:t>t</a:t>
            </a:r>
            <a:r>
              <a:rPr lang="en-US" sz="96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ú</a:t>
            </a:r>
            <a:r>
              <a:rPr lang="en-US" sz="9600" b="1" smtClean="0">
                <a:solidFill>
                  <a:srgbClr val="FF0000"/>
                </a:solidFill>
              </a:rPr>
              <a:t> </a:t>
            </a:r>
          </a:p>
          <a:p>
            <a:r>
              <a:rPr lang="en-US" sz="9600" b="1" smtClean="0">
                <a:solidFill>
                  <a:srgbClr val="FF0000"/>
                </a:solidFill>
              </a:rPr>
              <a:t>e</a:t>
            </a:r>
            <a:r>
              <a:rPr lang="en-US" sz="9600" b="1" smtClean="0">
                <a:solidFill>
                  <a:srgbClr val="00B050"/>
                </a:solidFill>
              </a:rPr>
              <a:t>s</a:t>
            </a:r>
            <a:r>
              <a:rPr lang="en-US" sz="9600" b="1" smtClean="0">
                <a:solidFill>
                  <a:srgbClr val="FF0000"/>
                </a:solidFill>
              </a:rPr>
              <a:t>p</a:t>
            </a:r>
            <a:r>
              <a:rPr lang="en-US" sz="9600" b="1" smtClean="0">
                <a:solidFill>
                  <a:srgbClr val="00B050"/>
                </a:solidFill>
              </a:rPr>
              <a:t>a</a:t>
            </a:r>
            <a:r>
              <a:rPr lang="en-US" sz="9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ñ</a:t>
            </a:r>
            <a:r>
              <a:rPr lang="en-US" sz="9600" b="1" smtClean="0">
                <a:solidFill>
                  <a:srgbClr val="00B050"/>
                </a:solidFill>
              </a:rPr>
              <a:t>o</a:t>
            </a:r>
            <a:r>
              <a:rPr lang="en-US" sz="9600" b="1" smtClean="0">
                <a:solidFill>
                  <a:srgbClr val="FF0000"/>
                </a:solidFill>
              </a:rPr>
              <a:t>l</a:t>
            </a:r>
            <a:r>
              <a:rPr lang="en-US" sz="9600" b="1" smtClean="0">
                <a:solidFill>
                  <a:srgbClr val="00B050"/>
                </a:solidFill>
              </a:rPr>
              <a:t>?</a:t>
            </a:r>
          </a:p>
        </p:txBody>
      </p:sp>
      <p:pic>
        <p:nvPicPr>
          <p:cNvPr id="3074" name="Picture 2" descr="http://www.fridaspanish.com/pyr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2819400"/>
            <a:ext cx="51943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salamancas.com/images/spain/spain_250x2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152400"/>
            <a:ext cx="417353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http://www.documenteninhetbuitenland.nl/images/machupich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0"/>
            <a:ext cx="4978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://www.avianweb.com/images/birds/parrots/macaw/scarletmaca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2438400"/>
            <a:ext cx="4038600" cy="424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http://www.entertainmentinspain.com/flamenco%20dancer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53689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4" name="Picture 4" descr="http://www.running-of-the-bulls-tours.com/bulls/images/p1_m01la_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3" y="457200"/>
            <a:ext cx="852963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6" descr="http://www.goalvideoz.com/images/players/36893davidvill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81200" y="609600"/>
            <a:ext cx="4549775" cy="607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8" name="Picture 8" descr="http://www.spain4uk.co.uk/festivals_spain/images/tomato_figh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762000"/>
            <a:ext cx="864076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0" name="Picture 10" descr="http://media.collegepublisher.com/media/paper877/stills/3cbe5f7548871-48-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05000" y="381000"/>
            <a:ext cx="4267200" cy="594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2" name="Picture 12" descr="http://blogs.citypages.com/ctg/tango-0102a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57400" y="1676400"/>
            <a:ext cx="39624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4" name="Picture 14" descr="http://www.roatan.ws/images/roatan-island-photos/scarlet-macaw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0" y="152400"/>
            <a:ext cx="4876800" cy="65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36" name="Picture 16" descr="http://www.coolcreatureshotplanet.com/images/CoquiFrog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8600" y="457200"/>
            <a:ext cx="864076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0668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In Europe, </a:t>
            </a:r>
            <a:r>
              <a:rPr lang="en-US" b="1" i="1" smtClean="0">
                <a:solidFill>
                  <a:srgbClr val="00B050"/>
                </a:solidFill>
              </a:rPr>
              <a:t>Spanish</a:t>
            </a:r>
            <a:r>
              <a:rPr lang="en-US" smtClean="0"/>
              <a:t> </a:t>
            </a:r>
            <a:r>
              <a:rPr lang="en-US" smtClean="0">
                <a:solidFill>
                  <a:schemeClr val="bg1"/>
                </a:solidFill>
              </a:rPr>
              <a:t>is the second most spoken language, after </a:t>
            </a:r>
            <a:r>
              <a:rPr lang="en-US" b="1" smtClean="0">
                <a:solidFill>
                  <a:srgbClr val="0070C0"/>
                </a:solidFill>
              </a:rPr>
              <a:t>English</a:t>
            </a:r>
            <a:r>
              <a:rPr lang="en-US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4648200"/>
            <a:ext cx="6400800" cy="16764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With more than 300 million speakers, </a:t>
            </a:r>
            <a:r>
              <a:rPr lang="en-US" sz="3200" b="1" i="1" dirty="0">
                <a:solidFill>
                  <a:srgbClr val="00B050"/>
                </a:solidFill>
                <a:latin typeface="+mn-lt"/>
                <a:cs typeface="+mn-cs"/>
              </a:rPr>
              <a:t>Spanish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is the </a:t>
            </a:r>
            <a:r>
              <a:rPr lang="en-US" sz="3200" dirty="0">
                <a:solidFill>
                  <a:srgbClr val="FF0000"/>
                </a:solidFill>
                <a:latin typeface="+mn-lt"/>
                <a:cs typeface="+mn-cs"/>
              </a:rPr>
              <a:t>fourth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 most commonly spoken language in the </a:t>
            </a:r>
            <a:r>
              <a:rPr lang="en-US" sz="3200" dirty="0">
                <a:solidFill>
                  <a:srgbClr val="FF0000"/>
                </a:solidFill>
                <a:latin typeface="+mn-lt"/>
                <a:cs typeface="+mn-cs"/>
              </a:rPr>
              <a:t>world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. </a:t>
            </a:r>
          </a:p>
        </p:txBody>
      </p:sp>
      <p:pic>
        <p:nvPicPr>
          <p:cNvPr id="95234" name="Picture 2" descr="http://www.translate.com/images/content/Graphic_Spanish_Speaker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0" y="152400"/>
            <a:ext cx="445611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7317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62400"/>
            <a:ext cx="6400800" cy="10668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Only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7030A0"/>
                </a:solidFill>
              </a:rPr>
              <a:t>Mandarin</a:t>
            </a:r>
            <a:r>
              <a:rPr lang="en-US" dirty="0" smtClean="0">
                <a:solidFill>
                  <a:schemeClr val="bg1"/>
                </a:solidFill>
              </a:rPr>
              <a:t>,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2060"/>
                </a:solidFill>
              </a:rPr>
              <a:t>English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and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Hindi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have more speakers than </a:t>
            </a:r>
            <a:r>
              <a:rPr lang="en-US" b="1" i="1" dirty="0" smtClean="0">
                <a:solidFill>
                  <a:srgbClr val="00B050"/>
                </a:solidFill>
              </a:rPr>
              <a:t>Spanish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1447800" y="49530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3200">
                <a:solidFill>
                  <a:schemeClr val="bg1"/>
                </a:solidFill>
                <a:latin typeface="Book Antiqua" pitchFamily="18" charset="0"/>
              </a:rPr>
              <a:t>If you count only </a:t>
            </a:r>
            <a:r>
              <a:rPr lang="en-US" sz="3200" i="1">
                <a:solidFill>
                  <a:schemeClr val="bg1"/>
                </a:solidFill>
                <a:latin typeface="Book Antiqua" pitchFamily="18" charset="0"/>
              </a:rPr>
              <a:t>native</a:t>
            </a:r>
            <a:r>
              <a:rPr lang="en-US" sz="3200">
                <a:solidFill>
                  <a:schemeClr val="bg1"/>
                </a:solidFill>
                <a:latin typeface="Book Antiqua" pitchFamily="18" charset="0"/>
              </a:rPr>
              <a:t> speakers, </a:t>
            </a:r>
            <a:r>
              <a:rPr lang="en-US" sz="3200" b="1" i="1">
                <a:solidFill>
                  <a:srgbClr val="00B050"/>
                </a:solidFill>
                <a:latin typeface="Book Antiqua" pitchFamily="18" charset="0"/>
              </a:rPr>
              <a:t>Spanish</a:t>
            </a:r>
            <a:r>
              <a:rPr lang="en-US" sz="3200">
                <a:latin typeface="Book Antiqua" pitchFamily="18" charset="0"/>
              </a:rPr>
              <a:t> </a:t>
            </a:r>
            <a:r>
              <a:rPr lang="en-US" sz="3200">
                <a:solidFill>
                  <a:schemeClr val="bg1"/>
                </a:solidFill>
                <a:latin typeface="Book Antiqua" pitchFamily="18" charset="0"/>
              </a:rPr>
              <a:t>outranks</a:t>
            </a:r>
            <a:r>
              <a:rPr lang="en-US" sz="3200">
                <a:latin typeface="Book Antiqua" pitchFamily="18" charset="0"/>
              </a:rPr>
              <a:t> </a:t>
            </a:r>
            <a:r>
              <a:rPr lang="en-US" sz="3200" b="1">
                <a:solidFill>
                  <a:srgbClr val="002060"/>
                </a:solidFill>
                <a:latin typeface="Book Antiqua" pitchFamily="18" charset="0"/>
              </a:rPr>
              <a:t>English</a:t>
            </a:r>
            <a:r>
              <a:rPr lang="en-US" sz="3200">
                <a:solidFill>
                  <a:schemeClr val="bg1"/>
                </a:solidFill>
                <a:latin typeface="Book Antiqua" pitchFamily="18" charset="0"/>
              </a:rPr>
              <a:t>.</a:t>
            </a:r>
            <a:r>
              <a:rPr lang="en-US" sz="3200">
                <a:latin typeface="Book Antiqua" pitchFamily="18" charset="0"/>
              </a:rPr>
              <a:t> </a:t>
            </a:r>
          </a:p>
        </p:txBody>
      </p:sp>
      <p:pic>
        <p:nvPicPr>
          <p:cNvPr id="93186" name="Picture 2" descr="http://defygravityjournal.files.wordpress.com/2008/11/group-of-children-glob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2286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2074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52400"/>
            <a:ext cx="8305800" cy="1524000"/>
          </a:xfrm>
        </p:spPr>
        <p:txBody>
          <a:bodyPr/>
          <a:lstStyle/>
          <a:p>
            <a:r>
              <a:rPr lang="en-US" sz="4000" b="1" i="1" smtClean="0">
                <a:solidFill>
                  <a:schemeClr val="bg1"/>
                </a:solidFill>
              </a:rPr>
              <a:t>Spanish</a:t>
            </a:r>
            <a:r>
              <a:rPr lang="en-US" sz="4000" smtClean="0">
                <a:solidFill>
                  <a:schemeClr val="bg1"/>
                </a:solidFill>
              </a:rPr>
              <a:t> is an official language on </a:t>
            </a:r>
            <a:r>
              <a:rPr lang="en-US" sz="4000" b="1" i="1" smtClean="0">
                <a:solidFill>
                  <a:srgbClr val="00B050"/>
                </a:solidFill>
              </a:rPr>
              <a:t>four continents</a:t>
            </a:r>
            <a:r>
              <a:rPr lang="en-US" sz="4000" smtClean="0">
                <a:solidFill>
                  <a:schemeClr val="bg1"/>
                </a:solidFill>
              </a:rPr>
              <a:t>…</a:t>
            </a:r>
          </a:p>
        </p:txBody>
      </p:sp>
      <p:pic>
        <p:nvPicPr>
          <p:cNvPr id="76804" name="Picture 4" descr="http://www.spanishlinguist.com/images/spanish_speaking_countries_in_the_world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3688" y="1676400"/>
            <a:ext cx="8545512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6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0243" name="Picture 2" descr="http://www.spanishseo.org/img/2008/09/spanish-speaking-countrie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75" y="304800"/>
            <a:ext cx="8421688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3733800" y="2971800"/>
            <a:ext cx="4191000" cy="1981200"/>
          </a:xfrm>
          <a:prstGeom prst="rect">
            <a:avLst/>
          </a:prstGeom>
          <a:solidFill>
            <a:schemeClr val="accent1"/>
          </a:solidFill>
        </p:spPr>
        <p:txBody>
          <a:bodyPr>
            <a:normAutofit/>
          </a:bodyPr>
          <a:lstStyle/>
          <a:p>
            <a:pPr algn="r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4000" i="1" dirty="0">
                <a:solidFill>
                  <a:schemeClr val="bg1"/>
                </a:solidFill>
                <a:latin typeface="Comic Sans MS" pitchFamily="66" charset="0"/>
                <a:cs typeface="+mn-cs"/>
              </a:rPr>
              <a:t>…and is the </a:t>
            </a:r>
            <a:r>
              <a:rPr lang="en-US" sz="4000" b="1" i="1" dirty="0">
                <a:solidFill>
                  <a:srgbClr val="00B050"/>
                </a:solidFill>
                <a:latin typeface="Comic Sans MS" pitchFamily="66" charset="0"/>
                <a:cs typeface="+mn-cs"/>
              </a:rPr>
              <a:t>mother tongue </a:t>
            </a:r>
            <a:r>
              <a:rPr lang="en-US" sz="4000" i="1" dirty="0">
                <a:solidFill>
                  <a:schemeClr val="bg1"/>
                </a:solidFill>
                <a:latin typeface="Comic Sans MS" pitchFamily="66" charset="0"/>
                <a:cs typeface="+mn-cs"/>
              </a:rPr>
              <a:t>in </a:t>
            </a:r>
            <a:r>
              <a:rPr lang="en-US" sz="4000" b="1" i="1" dirty="0">
                <a:solidFill>
                  <a:srgbClr val="FF0000"/>
                </a:solidFill>
                <a:latin typeface="Comic Sans MS" pitchFamily="66" charset="0"/>
                <a:cs typeface="+mn-cs"/>
              </a:rPr>
              <a:t>21</a:t>
            </a:r>
            <a:r>
              <a:rPr lang="en-US" sz="4000" i="1" dirty="0">
                <a:solidFill>
                  <a:schemeClr val="bg1"/>
                </a:solidFill>
                <a:latin typeface="Comic Sans MS" pitchFamily="66" charset="0"/>
                <a:cs typeface="+mn-cs"/>
              </a:rPr>
              <a:t> countries.</a:t>
            </a:r>
            <a:r>
              <a:rPr lang="en-US" sz="2800" i="1" dirty="0">
                <a:solidFill>
                  <a:schemeClr val="bg1"/>
                </a:solidFill>
                <a:latin typeface="Comic Sans MS" pitchFamily="66" charset="0"/>
                <a:cs typeface="+mn-cs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spd="slow" advTm="6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533400"/>
            <a:ext cx="6934200" cy="1676400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The sheer number of </a:t>
            </a:r>
            <a:r>
              <a:rPr lang="en-US" b="1" i="1" smtClean="0">
                <a:solidFill>
                  <a:srgbClr val="00B050"/>
                </a:solidFill>
              </a:rPr>
              <a:t>Spanish</a:t>
            </a:r>
            <a:r>
              <a:rPr lang="en-US" smtClean="0"/>
              <a:t> </a:t>
            </a:r>
            <a:r>
              <a:rPr lang="en-US" smtClean="0">
                <a:solidFill>
                  <a:schemeClr val="bg1"/>
                </a:solidFill>
              </a:rPr>
              <a:t>speakers and their </a:t>
            </a:r>
            <a:r>
              <a:rPr lang="en-US" sz="4000" b="1" smtClean="0">
                <a:solidFill>
                  <a:srgbClr val="FF0000"/>
                </a:solidFill>
              </a:rPr>
              <a:t>rate of growth </a:t>
            </a:r>
            <a:r>
              <a:rPr lang="en-US" smtClean="0">
                <a:solidFill>
                  <a:schemeClr val="bg1"/>
                </a:solidFill>
              </a:rPr>
              <a:t>makes learning </a:t>
            </a:r>
            <a:r>
              <a:rPr lang="en-US" b="1" i="1" smtClean="0">
                <a:solidFill>
                  <a:srgbClr val="00B050"/>
                </a:solidFill>
              </a:rPr>
              <a:t>Spanish</a:t>
            </a:r>
            <a:r>
              <a:rPr lang="en-US" smtClean="0"/>
              <a:t> </a:t>
            </a:r>
            <a:r>
              <a:rPr lang="en-US" smtClean="0">
                <a:solidFill>
                  <a:schemeClr val="bg1"/>
                </a:solidFill>
              </a:rPr>
              <a:t>a smart choice. </a:t>
            </a:r>
          </a:p>
          <a:p>
            <a:endParaRPr lang="en-US" smtClean="0"/>
          </a:p>
        </p:txBody>
      </p:sp>
      <p:pic>
        <p:nvPicPr>
          <p:cNvPr id="89090" name="Picture 2" descr="http://www.hwxservices.com/images/why-go-green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2071688"/>
            <a:ext cx="64770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1419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2.9|4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.2|4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.7|3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.4|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6|4.8|3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1.9|4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4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4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5|3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1574</TotalTime>
  <Words>914</Words>
  <Application>Microsoft Office PowerPoint</Application>
  <PresentationFormat>On-screen Show (4:3)</PresentationFormat>
  <Paragraphs>163</Paragraphs>
  <Slides>45</Slides>
  <Notes>45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Apex</vt:lpstr>
      <vt:lpstr> 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 </vt:lpstr>
      <vt:lpstr> </vt:lpstr>
      <vt:lpstr> </vt:lpstr>
      <vt:lpstr>PowerPoint Presentation</vt:lpstr>
      <vt:lpstr> </vt:lpstr>
      <vt:lpstr> </vt:lpstr>
      <vt:lpstr> </vt:lpstr>
      <vt:lpstr>PowerPoint Presentation</vt:lpstr>
      <vt:lpstr> </vt:lpstr>
      <vt:lpstr> </vt:lpstr>
      <vt:lpstr> </vt:lpstr>
      <vt:lpstr> </vt:lpstr>
      <vt:lpstr> </vt:lpstr>
      <vt:lpstr>PowerPoint Presentation</vt:lpstr>
      <vt:lpstr> </vt:lpstr>
      <vt:lpstr> </vt:lpstr>
      <vt:lpstr> </vt:lpstr>
      <vt:lpstr> </vt:lpstr>
      <vt:lpstr> </vt:lpstr>
      <vt:lpstr>PowerPoint Presentation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PowerPoint Presentation</vt:lpstr>
      <vt:lpstr> </vt:lpstr>
      <vt:lpstr>PowerPoint Presentation</vt:lpstr>
      <vt:lpstr>PowerPoint Presentation</vt:lpstr>
      <vt:lpstr>PowerPoint Presentation</vt:lpstr>
      <vt:lpstr> </vt:lpstr>
      <vt:lpstr> </vt:lpstr>
      <vt:lpstr>PowerPoint Presentation</vt:lpstr>
      <vt:lpstr>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Karen</dc:creator>
  <cp:lastModifiedBy>Windows User</cp:lastModifiedBy>
  <cp:revision>194</cp:revision>
  <dcterms:created xsi:type="dcterms:W3CDTF">2009-07-04T22:57:48Z</dcterms:created>
  <dcterms:modified xsi:type="dcterms:W3CDTF">2012-03-09T01:34:09Z</dcterms:modified>
</cp:coreProperties>
</file>